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2" r:id="rId2"/>
    <p:sldId id="266" r:id="rId3"/>
    <p:sldId id="267" r:id="rId4"/>
    <p:sldId id="268" r:id="rId5"/>
    <p:sldId id="260" r:id="rId6"/>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F7E"/>
    <a:srgbClr val="000000"/>
    <a:srgbClr val="FAA21B"/>
    <a:srgbClr val="B30838"/>
    <a:srgbClr val="CFAB7A"/>
    <a:srgbClr val="6284C0"/>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8" autoAdjust="0"/>
    <p:restoredTop sz="94674"/>
  </p:normalViewPr>
  <p:slideViewPr>
    <p:cSldViewPr snapToObjects="1">
      <p:cViewPr>
        <p:scale>
          <a:sx n="40" d="100"/>
          <a:sy n="40" d="100"/>
        </p:scale>
        <p:origin x="30" y="-3276"/>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2/13/2023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dirty="0"/>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2/13/2023</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dirty="0"/>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2/13/2023</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dirty="0"/>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 name="Straight Connector 2"/>
          <p:cNvCxnSpPr/>
          <p:nvPr userDrawn="1"/>
        </p:nvCxnSpPr>
        <p:spPr>
          <a:xfrm>
            <a:off x="0" y="4038600"/>
            <a:ext cx="438912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2/13/2023</a:t>
            </a:fld>
            <a:endParaRPr lang="en-US" dirty="0"/>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dirty="0"/>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2/13/2023</a:t>
            </a:fld>
            <a:endParaRPr lang="en-US" dirty="0"/>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dirty="0"/>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2/13/2023</a:t>
            </a:fld>
            <a:endParaRPr lang="en-US" dirty="0"/>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dirty="0"/>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dirty="0"/>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2/13/2023</a:t>
            </a:fld>
            <a:endParaRPr lang="en-US" dirty="0"/>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dirty="0"/>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2/13/2023</a:t>
            </a:fld>
            <a:endParaRPr lang="en-US" dirty="0"/>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dirty="0"/>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2/13/2023</a:t>
            </a:fld>
            <a:endParaRPr lang="en-US" dirty="0"/>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dirty="0"/>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dirty="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2/13/2023</a:t>
            </a:fld>
            <a:endParaRPr lang="en-US" dirty="0"/>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dirty="0"/>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dirty="0"/>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intcenter.rvu.edu/" TargetMode="External"/><Relationship Id="rId2" Type="http://schemas.openxmlformats.org/officeDocument/2006/relationships/hyperlink" Target="https://www.qr-code-generator.com/"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printcenter@rv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rintcenter.rvu.edu/" TargetMode="External"/><Relationship Id="rId2" Type="http://schemas.openxmlformats.org/officeDocument/2006/relationships/hyperlink" Target="https://www.qr-code-generator.com/"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mailto:printcenter@rv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qr-code-generator.com/"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mailto:printcenter@rvu.edu" TargetMode="External"/><Relationship Id="rId4" Type="http://schemas.openxmlformats.org/officeDocument/2006/relationships/hyperlink" Target="https://printcenter.rv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ChangeArrowheads="1"/>
          </p:cNvSpPr>
          <p:nvPr/>
        </p:nvSpPr>
        <p:spPr bwMode="auto">
          <a:xfrm>
            <a:off x="1143000" y="2163763"/>
            <a:ext cx="41605200" cy="150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latin typeface="Nirmala UI" panose="020B0502040204020203" pitchFamily="34" charset="0"/>
                <a:ea typeface="Nirmala UI" panose="020B0502040204020203" pitchFamily="34" charset="0"/>
                <a:cs typeface="Nirmala UI" panose="020B0502040204020203" pitchFamily="34" charset="0"/>
              </a:rPr>
              <a:t>Presenter name, Associates and Collaborators</a:t>
            </a:r>
            <a:r>
              <a:rPr lang="en-US" sz="4800" b="1" dirty="0">
                <a:latin typeface="Nirmala UI" panose="020B0502040204020203" pitchFamily="34" charset="0"/>
                <a:ea typeface="Nirmala UI" panose="020B0502040204020203" pitchFamily="34" charset="0"/>
                <a:cs typeface="Nirmala UI" panose="020B0502040204020203" pitchFamily="34" charset="0"/>
              </a:rPr>
              <a:t> (Including your Mentor)</a:t>
            </a:r>
          </a:p>
          <a:p>
            <a:pPr>
              <a:spcBef>
                <a:spcPct val="50000"/>
              </a:spcBef>
            </a:pPr>
            <a:r>
              <a:rPr lang="en-US" sz="2800" b="1" dirty="0">
                <a:latin typeface="Nirmala UI" panose="020B0502040204020203" pitchFamily="34" charset="0"/>
                <a:ea typeface="Nirmala UI" panose="020B0502040204020203" pitchFamily="34" charset="0"/>
                <a:cs typeface="Nirmala UI" panose="020B0502040204020203" pitchFamily="34" charset="0"/>
              </a:rPr>
              <a:t>Department of XXXXXXXXXXXXXXXX, College of XXXXXXXXXXXXXXXXXX, Rocky Vista University</a:t>
            </a:r>
          </a:p>
        </p:txBody>
      </p:sp>
      <p:sp>
        <p:nvSpPr>
          <p:cNvPr id="15362" name="TextBox 91"/>
          <p:cNvSpPr txBox="1">
            <a:spLocks noChangeArrowheads="1"/>
          </p:cNvSpPr>
          <p:nvPr/>
        </p:nvSpPr>
        <p:spPr bwMode="auto">
          <a:xfrm>
            <a:off x="1143000" y="533400"/>
            <a:ext cx="41605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96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Template for a 48</a:t>
            </a:r>
            <a:r>
              <a:rPr lang="ja-JP" altLang="en-US" sz="9600" b="1" dirty="0">
                <a:solidFill>
                  <a:srgbClr val="213F7E"/>
                </a:solidFill>
                <a:latin typeface="Nirmala UI" panose="020B0502040204020203" pitchFamily="34" charset="0"/>
                <a:cs typeface="Nirmala UI" panose="020B0502040204020203" pitchFamily="34" charset="0"/>
              </a:rPr>
              <a:t>”</a:t>
            </a:r>
            <a:r>
              <a:rPr lang="en-US" altLang="ja-JP" sz="96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x 36</a:t>
            </a:r>
            <a:r>
              <a:rPr lang="ja-JP" altLang="en-US" sz="9600" b="1" dirty="0">
                <a:solidFill>
                  <a:srgbClr val="213F7E"/>
                </a:solidFill>
                <a:latin typeface="Nirmala UI" panose="020B0502040204020203" pitchFamily="34" charset="0"/>
                <a:cs typeface="Nirmala UI" panose="020B0502040204020203" pitchFamily="34" charset="0"/>
              </a:rPr>
              <a:t>”</a:t>
            </a:r>
            <a:r>
              <a:rPr lang="en-US" altLang="ja-JP" sz="96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 poster</a:t>
            </a:r>
            <a:endParaRPr lang="en-US" sz="96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5363" name="Rectangle 35"/>
          <p:cNvSpPr>
            <a:spLocks noChangeArrowheads="1"/>
          </p:cNvSpPr>
          <p:nvPr/>
        </p:nvSpPr>
        <p:spPr bwMode="auto">
          <a:xfrm>
            <a:off x="32846210" y="23698200"/>
            <a:ext cx="9901989" cy="668576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Insert QR Code Here</a:t>
            </a:r>
          </a:p>
          <a:p>
            <a:r>
              <a:rPr lang="en-US" sz="2800" dirty="0">
                <a:solidFill>
                  <a:srgbClr val="000000"/>
                </a:solidFill>
                <a:latin typeface="Times New Roman" panose="02020603050405020304" pitchFamily="18" charset="0"/>
                <a:cs typeface="Times New Roman" panose="02020603050405020304" pitchFamily="18" charset="0"/>
              </a:rPr>
              <a:t>A QR code can link to your digital poster file or your research. </a:t>
            </a:r>
          </a:p>
          <a:p>
            <a:endParaRPr lang="en-US" sz="2800" dirty="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To create a QR code, first upload your file to OneDrive and click “Copy Link”.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Go to </a:t>
            </a:r>
            <a:r>
              <a:rPr lang="en-US" sz="2800" dirty="0">
                <a:solidFill>
                  <a:srgbClr val="000000"/>
                </a:solidFill>
                <a:latin typeface="Times New Roman" panose="02020603050405020304" pitchFamily="18" charset="0"/>
                <a:cs typeface="Times New Roman" panose="02020603050405020304" pitchFamily="18" charset="0"/>
                <a:hlinkClick r:id="rId2"/>
              </a:rPr>
              <a:t>qr-code-generator.com </a:t>
            </a:r>
            <a:r>
              <a:rPr lang="en-US" sz="2800" dirty="0">
                <a:solidFill>
                  <a:srgbClr val="000000"/>
                </a:solidFill>
                <a:latin typeface="Times New Roman" panose="02020603050405020304" pitchFamily="18" charset="0"/>
                <a:cs typeface="Times New Roman" panose="02020603050405020304" pitchFamily="18" charset="0"/>
              </a:rPr>
              <a:t>and paste the link into the box to generate your QR Code. Download the QR code jpg or </a:t>
            </a:r>
            <a:r>
              <a:rPr lang="en-US" sz="2800" dirty="0" err="1">
                <a:solidFill>
                  <a:srgbClr val="000000"/>
                </a:solidFill>
                <a:latin typeface="Times New Roman" panose="02020603050405020304" pitchFamily="18" charset="0"/>
                <a:cs typeface="Times New Roman" panose="02020603050405020304" pitchFamily="18" charset="0"/>
              </a:rPr>
              <a:t>png</a:t>
            </a:r>
            <a:r>
              <a:rPr lang="en-US" sz="2800" dirty="0">
                <a:solidFill>
                  <a:srgbClr val="000000"/>
                </a:solidFill>
                <a:latin typeface="Times New Roman" panose="02020603050405020304" pitchFamily="18" charset="0"/>
                <a:cs typeface="Times New Roman" panose="02020603050405020304" pitchFamily="18" charset="0"/>
              </a:rPr>
              <a:t> and then insert it here.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Test to make sure the QR is working properly.</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Please not the date you presented this research and the name of the conference in the following format: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Date Presented; Conference</a:t>
            </a:r>
          </a:p>
        </p:txBody>
      </p:sp>
      <p:sp>
        <p:nvSpPr>
          <p:cNvPr id="15365" name="Rectangle 49"/>
          <p:cNvSpPr>
            <a:spLocks noChangeArrowheads="1"/>
          </p:cNvSpPr>
          <p:nvPr/>
        </p:nvSpPr>
        <p:spPr bwMode="auto">
          <a:xfrm>
            <a:off x="1143000" y="24446146"/>
            <a:ext cx="9829800" cy="793885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INTRODUCTION</a:t>
            </a:r>
          </a:p>
          <a:p>
            <a:endParaRPr lang="en-US" sz="2800" dirty="0">
              <a:solidFill>
                <a:srgbClr val="000000"/>
              </a:solidFill>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introduction states the research problem or the question(s) you intend to address through research. Your introduction would typically include some variation of the following:</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Statement of the topic you are about to address</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Current state of the field of understanding (often, we call this a literature review and it may even merit having its own section)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Problem or gap in knowledge (what don’t we know yet or need to know? what does the field still need to understand? what’s been left out of previous research? is this a new issue that needs some direction?)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Forecast statement that explains, very briefly, what the rest of the paper will entail, including a possible quick explanation of the type of research that needs to be conducted</a:t>
            </a:r>
          </a:p>
          <a:p>
            <a:endParaRPr lang="en-US" sz="2800" dirty="0">
              <a:solidFill>
                <a:schemeClr val="accent5"/>
              </a:solidFill>
              <a:latin typeface="Georgia" charset="0"/>
              <a:cs typeface="Georgia" charset="0"/>
            </a:endParaRPr>
          </a:p>
          <a:p>
            <a:endParaRPr lang="en-US" sz="2800" dirty="0">
              <a:solidFill>
                <a:srgbClr val="000000"/>
              </a:solidFill>
              <a:latin typeface="Georgia" charset="0"/>
              <a:cs typeface="Georgia" charset="0"/>
            </a:endParaRPr>
          </a:p>
        </p:txBody>
      </p:sp>
      <p:sp>
        <p:nvSpPr>
          <p:cNvPr id="15366" name="Rectangle 6"/>
          <p:cNvSpPr>
            <a:spLocks noChangeArrowheads="1"/>
          </p:cNvSpPr>
          <p:nvPr/>
        </p:nvSpPr>
        <p:spPr bwMode="auto">
          <a:xfrm>
            <a:off x="11734800" y="5181600"/>
            <a:ext cx="9829800" cy="27203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METHOD</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endParaRPr lang="en-US" sz="2800" b="1" dirty="0"/>
          </a:p>
          <a:p>
            <a:r>
              <a:rPr lang="en-US" sz="2800" dirty="0">
                <a:solidFill>
                  <a:srgbClr val="000000"/>
                </a:solidFill>
                <a:latin typeface="Times New Roman" panose="02020603050405020304" pitchFamily="18" charset="0"/>
                <a:cs typeface="Times New Roman" panose="02020603050405020304" pitchFamily="18" charset="0"/>
              </a:rPr>
              <a:t>The research methods section can go any number of different directions, depending on the type of research you conducted. Regardless of what you did for your research, though, this section needs to be very clear, very specific, very detailed, and only focused on research. Avoid explaining what the research means–this is for the next sections, Remember that if your research methods are sound, your paper holds a lot more weight. A few tips to make your methods section work well:</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Separate each type of research you conducted (interviews, focus groups, experiments, etc.) into sub-sections and only discuss one research method in each sub-section (for clarity and organization, it’s important to not talk about multiple methods at once)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Be very detailed about your process. If you interviewed people, for example, we need to know how many people you interviewed, what you asked them, what you hoped to learn by interviewing them, why you chose to interview over other methods, why you interviewed those people specifically (including providing the demographic information if it’s relevant), and so forth.</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 other types of data collection, we need to know what your methods were–how long you observed; how frequently you tested; how you coded qualitative data; and so forth.</a:t>
            </a:r>
          </a:p>
          <a:p>
            <a:pPr marL="381000" indent="-381000"/>
            <a:endParaRPr lang="en-US" sz="2800" b="1" dirty="0">
              <a:latin typeface="Georgia" charset="0"/>
              <a:cs typeface="Georgia" charset="0"/>
            </a:endParaRPr>
          </a:p>
          <a:p>
            <a:pPr marL="381000" indent="-381000"/>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Text</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Be sure to spell check all text and have trusted colleagues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proofread the poster. In general, authors should:</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the active tense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Simplify text by using bullet points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colored graphs and charts, but try to limit your poster to 3 main colors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bold to provide emphasis; avoid capitals and underlining</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Avoid long numerical tables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Authors should re-write their paper so that it is suitable</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for the brevity of the poster format. Respect your</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audience–as a general rule, less is more. Use a generous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amount of white space to separate elements and avoid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data overkill. Refer to websites or other sources to</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provide a more in-depth understanding of the research.</a:t>
            </a:r>
          </a:p>
          <a:p>
            <a:pPr marL="381000" indent="-381000"/>
            <a:endParaRPr lang="en-US" sz="2800" dirty="0">
              <a:solidFill>
                <a:srgbClr val="000000"/>
              </a:solidFill>
              <a:latin typeface="Georgia" charset="0"/>
              <a:cs typeface="Georgia" charset="0"/>
            </a:endParaRPr>
          </a:p>
          <a:p>
            <a:pPr marL="381000" indent="-381000"/>
            <a:endParaRPr lang="en-US" sz="2800" dirty="0">
              <a:solidFill>
                <a:srgbClr val="000000"/>
              </a:solidFill>
              <a:latin typeface="Georgia" charset="0"/>
              <a:cs typeface="Georgia" charset="0"/>
            </a:endParaRPr>
          </a:p>
          <a:p>
            <a:pPr marL="381000" indent="-381000"/>
            <a:endParaRPr lang="en-US" sz="2800" dirty="0">
              <a:solidFill>
                <a:srgbClr val="000000"/>
              </a:solidFill>
              <a:latin typeface="Georgia" charset="0"/>
              <a:cs typeface="Georgia" charset="0"/>
            </a:endParaRPr>
          </a:p>
        </p:txBody>
      </p:sp>
      <p:sp>
        <p:nvSpPr>
          <p:cNvPr id="15367" name="Rectangle 51"/>
          <p:cNvSpPr>
            <a:spLocks noChangeArrowheads="1"/>
          </p:cNvSpPr>
          <p:nvPr/>
        </p:nvSpPr>
        <p:spPr bwMode="auto">
          <a:xfrm>
            <a:off x="22254411" y="5189620"/>
            <a:ext cx="9901989" cy="271953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RESULTS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results section is critical for your audience to understand what the research showed. Use this section to show tables, charts, graphs, quotes, etc. from your research. At this point, you are building your reader towards drawn conclusions, but you are not yet providing a full analysis. You’re simply showing what the data says. Follow the same order as the Methods section–if you put interviews first, then focus groups second, do the same in this section. Be sure, when you include graphics and images, that you label and title every table or graphic and that you introduce them in the body of your text.</a:t>
            </a:r>
          </a:p>
          <a:p>
            <a:endParaRPr lang="en-US" sz="2800" b="1" dirty="0">
              <a:solidFill>
                <a:schemeClr val="tx2"/>
              </a:solidFill>
              <a:latin typeface="Georgia" charset="0"/>
              <a:cs typeface="Georgia" charset="0"/>
            </a:endParaRPr>
          </a:p>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Images</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solidFill>
                  <a:srgbClr val="000000"/>
                </a:solidFill>
                <a:latin typeface="Times New Roman" panose="02020603050405020304" pitchFamily="18" charset="0"/>
                <a:cs typeface="Times New Roman" panose="02020603050405020304" pitchFamily="18" charset="0"/>
              </a:rPr>
              <a:t>TIFFs are the preferred file format for images appearing in printed posters. Avoid the use of low-resolution jpgs, especially those downloaded from the Internet, as they will reproduce poorly.</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In order to insert an image, use the menu toolbar at the top of your screen.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Be aware of the image size you are importing.</a:t>
            </a:r>
          </a:p>
          <a:p>
            <a:r>
              <a:rPr lang="en-US" sz="2800" dirty="0">
                <a:solidFill>
                  <a:srgbClr val="000000"/>
                </a:solidFill>
                <a:latin typeface="Georgia" charset="0"/>
                <a:cs typeface="Georgia" charset="0"/>
              </a:rPr>
              <a:t> </a:t>
            </a:r>
            <a:endPar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ANALYSIS AND/OR DISCUSSION</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The analysis section details what you and others may learn from the data. While some researchers like to combine this section with the Discussion section, many writers and researchers find it useful to analyze the data separately. </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analysis section, spend time connecting the dots for the reader. What do the interviews say about the way employers think about their employees? What do the observations say about how employees respond to workplace criticism? Can any connections be made between the two research types? It’s important in the Analysis section that you don’t draw conclusions that the research findings don’t suggest.</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Discussion section, you conclude your poster by suggesting what new knowledge this provides to the field. You’ll often want to note the limitations of your study and what further research still needs to be done. If something alarming or important was discovered, this is where you highlight that information. </a:t>
            </a:r>
          </a:p>
        </p:txBody>
      </p:sp>
      <p:sp>
        <p:nvSpPr>
          <p:cNvPr id="15368" name="Rectangle 52"/>
          <p:cNvSpPr>
            <a:spLocks noChangeArrowheads="1"/>
          </p:cNvSpPr>
          <p:nvPr/>
        </p:nvSpPr>
        <p:spPr bwMode="auto">
          <a:xfrm>
            <a:off x="32846211" y="5189620"/>
            <a:ext cx="9901989" cy="1820377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REFERENCES</a:t>
            </a:r>
          </a:p>
          <a:p>
            <a:endParaRPr lang="en-US" sz="2800" dirty="0">
              <a:solidFill>
                <a:srgbClr val="000000"/>
              </a:solidFill>
              <a:latin typeface="Georgia" charset="0"/>
            </a:endParaRPr>
          </a:p>
          <a:p>
            <a:r>
              <a:rPr lang="en-US" sz="1800" dirty="0">
                <a:solidFill>
                  <a:srgbClr val="000000"/>
                </a:solidFill>
                <a:latin typeface="Times New Roman" panose="02020603050405020304" pitchFamily="18" charset="0"/>
                <a:cs typeface="Times New Roman" panose="02020603050405020304" pitchFamily="18" charset="0"/>
              </a:rPr>
              <a:t>The Reference body text only needs to be 16pt. </a:t>
            </a:r>
          </a:p>
          <a:p>
            <a:endParaRPr lang="en-US" sz="1800"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Poster Printing</a:t>
            </a:r>
          </a:p>
          <a:p>
            <a:r>
              <a:rPr lang="en-US" sz="24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You can have your poster printed through the RVU Print Center and charged to your student print account. (Contact the Department of Research and Scholarly Activity if you are short on funds.)</a:t>
            </a:r>
            <a:r>
              <a:rPr lang="en-US" sz="2400" dirty="0">
                <a:solidFill>
                  <a:srgbClr val="000000"/>
                </a:solidFill>
                <a:latin typeface="Times New Roman" panose="02020603050405020304" pitchFamily="18" charset="0"/>
                <a:cs typeface="Times New Roman" panose="02020603050405020304" pitchFamily="18" charset="0"/>
              </a:rPr>
              <a:t> </a:t>
            </a:r>
          </a:p>
          <a:p>
            <a:endParaRPr lang="en-US" sz="2400" dirty="0">
              <a:solidFill>
                <a:srgbClr val="000000"/>
              </a:solidFill>
              <a:latin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It’s recommended that you get your poster file to the Print Center at least a week in advance. Utah &amp; Montana Students, remember to account for shipping time which is 3-4 days. Follow the instructions below to submit your poster to the Print Center. </a:t>
            </a:r>
          </a:p>
          <a:p>
            <a:endParaRPr lang="en-US" sz="24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Delete all the slides except for your poster files and save as a PDF file (do not use “Print to PDF”)</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Go to </a:t>
            </a:r>
            <a:r>
              <a:rPr lang="en-US" sz="2400" dirty="0">
                <a:solidFill>
                  <a:srgbClr val="000000"/>
                </a:solidFill>
                <a:latin typeface="Times New Roman" panose="02020603050405020304" pitchFamily="18" charset="0"/>
                <a:cs typeface="Times New Roman" panose="02020603050405020304" pitchFamily="18" charset="0"/>
                <a:hlinkClick r:id="rId3"/>
              </a:rPr>
              <a:t>https://printcenter.rvu.edu</a:t>
            </a:r>
            <a:r>
              <a:rPr lang="en-US" sz="2400" dirty="0">
                <a:solidFill>
                  <a:srgbClr val="000000"/>
                </a:solidFill>
                <a:latin typeface="Times New Roman" panose="02020603050405020304" pitchFamily="18" charset="0"/>
                <a:cs typeface="Times New Roman" panose="02020603050405020304" pitchFamily="18" charset="0"/>
              </a:rPr>
              <a:t>.  </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Click on the “Poster” button and upload PDF file. </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Click “Preview/Change Options” to select the material you would like to use (Standard or Polyester).</a:t>
            </a:r>
          </a:p>
          <a:p>
            <a:pPr marL="2286000" lvl="1" indent="-914400">
              <a:buFont typeface="+mj-lt"/>
              <a:buAutoNum type="alphaLcPeriod"/>
            </a:pPr>
            <a:r>
              <a:rPr lang="en-US" sz="2400" dirty="0">
                <a:solidFill>
                  <a:srgbClr val="000000"/>
                </a:solidFill>
                <a:latin typeface="Times New Roman" panose="02020603050405020304" pitchFamily="18" charset="0"/>
                <a:cs typeface="Times New Roman" panose="02020603050405020304" pitchFamily="18" charset="0"/>
              </a:rPr>
              <a:t>Standard is a matte, tear and water resistant paper.</a:t>
            </a:r>
          </a:p>
          <a:p>
            <a:pPr marL="2286000" lvl="1" indent="-914400">
              <a:buFont typeface="+mj-lt"/>
              <a:buAutoNum type="alphaLcPeriod"/>
            </a:pPr>
            <a:r>
              <a:rPr lang="en-US" sz="2400" dirty="0">
                <a:solidFill>
                  <a:srgbClr val="000000"/>
                </a:solidFill>
                <a:latin typeface="Times New Roman" panose="02020603050405020304" pitchFamily="18" charset="0"/>
                <a:cs typeface="Times New Roman" panose="02020603050405020304" pitchFamily="18" charset="0"/>
              </a:rPr>
              <a:t>Polyester is recommended if you are traveling and would like to gently fold the poster in your suitcase and then steam out the wrinkles when you get to the hotel. </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For Shipping, select which campus you will pick up the poster from. </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For Billing, select “Student Print Account”. If you are lacking funds reach out to the department of Research and Scholarly Activity.</a:t>
            </a:r>
          </a:p>
          <a:p>
            <a:pPr marL="514350" indent="-514350">
              <a:buAutoNum type="arabicPeriod"/>
            </a:pPr>
            <a:r>
              <a:rPr lang="en-US" sz="2400" dirty="0">
                <a:solidFill>
                  <a:srgbClr val="000000"/>
                </a:solidFill>
                <a:latin typeface="Times New Roman" panose="02020603050405020304" pitchFamily="18" charset="0"/>
                <a:cs typeface="Times New Roman" panose="02020603050405020304" pitchFamily="18" charset="0"/>
              </a:rPr>
              <a:t>Click “Place Order” once steps 1-6 are completed. </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Posters can be printed up to 52” in width or height. Please keep this in mind if you want a different poster size. </a:t>
            </a:r>
          </a:p>
          <a:p>
            <a:r>
              <a:rPr lang="en-US" sz="1800" dirty="0">
                <a:solidFill>
                  <a:srgbClr val="000000"/>
                </a:solidFill>
                <a:latin typeface="Georgia" charset="0"/>
              </a:rPr>
              <a:t> </a:t>
            </a:r>
          </a:p>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ACKNOWLEDGEMENTS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p>
          <a:p>
            <a:r>
              <a:rPr lang="en-US" sz="2800" dirty="0">
                <a:solidFill>
                  <a:srgbClr val="000000"/>
                </a:solidFill>
                <a:latin typeface="Times New Roman" panose="02020603050405020304" pitchFamily="18" charset="0"/>
                <a:cs typeface="Times New Roman" panose="02020603050405020304" pitchFamily="18" charset="0"/>
              </a:rPr>
              <a:t>Make sure you’</a:t>
            </a:r>
            <a:r>
              <a:rPr lang="en-US" altLang="ja-JP" sz="2800" dirty="0">
                <a:solidFill>
                  <a:srgbClr val="000000"/>
                </a:solidFill>
                <a:latin typeface="Times New Roman" panose="02020603050405020304" pitchFamily="18" charset="0"/>
                <a:cs typeface="Times New Roman" panose="02020603050405020304" pitchFamily="18" charset="0"/>
              </a:rPr>
              <a:t>ve acknowledged partner and funding agencies, either with text or with their logos.</a:t>
            </a:r>
          </a:p>
          <a:p>
            <a:endParaRPr lang="en-US" sz="2800" dirty="0">
              <a:latin typeface="Times New Roman" panose="02020603050405020304" pitchFamily="18" charset="0"/>
              <a:cs typeface="Times New Roman" panose="02020603050405020304" pitchFamily="18" charset="0"/>
            </a:endParaRPr>
          </a:p>
          <a:p>
            <a:endParaRPr lang="en-US" sz="2800" dirty="0">
              <a:solidFill>
                <a:srgbClr val="000000"/>
              </a:solidFill>
              <a:latin typeface="Georgia" charset="0"/>
            </a:endParaRPr>
          </a:p>
          <a:p>
            <a:endParaRPr lang="en-US" sz="2800" dirty="0"/>
          </a:p>
        </p:txBody>
      </p:sp>
      <p:sp>
        <p:nvSpPr>
          <p:cNvPr id="15371" name="Rectangle 13"/>
          <p:cNvSpPr>
            <a:spLocks noChangeArrowheads="1"/>
          </p:cNvSpPr>
          <p:nvPr/>
        </p:nvSpPr>
        <p:spPr bwMode="auto">
          <a:xfrm>
            <a:off x="22747705" y="24877395"/>
            <a:ext cx="8915400" cy="3598863"/>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5372" name="Text Box 14"/>
          <p:cNvSpPr txBox="1">
            <a:spLocks noChangeArrowheads="1"/>
          </p:cNvSpPr>
          <p:nvPr/>
        </p:nvSpPr>
        <p:spPr bwMode="auto">
          <a:xfrm>
            <a:off x="22802850" y="29060528"/>
            <a:ext cx="8915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rgbClr val="000000"/>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
        <p:nvSpPr>
          <p:cNvPr id="15381" name="Rectangle 21"/>
          <p:cNvSpPr>
            <a:spLocks noChangeArrowheads="1"/>
          </p:cNvSpPr>
          <p:nvPr/>
        </p:nvSpPr>
        <p:spPr bwMode="auto">
          <a:xfrm>
            <a:off x="12192000" y="26276301"/>
            <a:ext cx="5399087" cy="3598862"/>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5382" name="Text Box 22"/>
          <p:cNvSpPr txBox="1">
            <a:spLocks noChangeArrowheads="1"/>
          </p:cNvSpPr>
          <p:nvPr/>
        </p:nvSpPr>
        <p:spPr bwMode="auto">
          <a:xfrm>
            <a:off x="17974092" y="26287187"/>
            <a:ext cx="3505200" cy="2825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chemeClr val="bg1">
                  <a:lumMod val="50000"/>
                </a:schemeClr>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
        <p:nvSpPr>
          <p:cNvPr id="29" name="Rectangle 33"/>
          <p:cNvSpPr>
            <a:spLocks noChangeArrowheads="1"/>
          </p:cNvSpPr>
          <p:nvPr/>
        </p:nvSpPr>
        <p:spPr bwMode="auto">
          <a:xfrm>
            <a:off x="1143000" y="5181600"/>
            <a:ext cx="9829800" cy="19050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AIM OR OBJECTIVE</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solidFill>
                  <a:srgbClr val="000000"/>
                </a:solidFill>
                <a:latin typeface="Times New Roman" panose="02020603050405020304" pitchFamily="18" charset="0"/>
                <a:cs typeface="Times New Roman" panose="02020603050405020304" pitchFamily="18" charset="0"/>
              </a:rPr>
              <a:t>This template has been branded for Rocky Vista University and is meant to serve as a guide for creating your research poster. The text boxes and photo boxes may be resized, eliminated, or added as necessary. The main body text is currently set to Times New Roman 28pt. The headings are Nirmala UI Bold Underline 40pt font. To keep these settings, highlight the existing text and replace it with new text from a Microsoft Word document or other text-editing program. If you choose to change typefaces, use common ones such as Arial or Helvetica and keep the body text between 26 and 32 points.</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Additional RVU branding guidelines have been included in the last two slides. Please be mindful of RVU’s branding guidelines as you create your Research Poster. </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This template is 48</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x 36</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the most common research poster size. Check with the conference organizers for specific conference requirements regarding exact poster dimensions. </a:t>
            </a:r>
          </a:p>
          <a:p>
            <a:r>
              <a:rPr lang="en-US" altLang="ja-JP" sz="2800" dirty="0">
                <a:solidFill>
                  <a:srgbClr val="000000"/>
                </a:solidFill>
                <a:latin typeface="Times New Roman" panose="02020603050405020304" pitchFamily="18" charset="0"/>
                <a:cs typeface="Times New Roman" panose="02020603050405020304" pitchFamily="18" charset="0"/>
              </a:rPr>
              <a:t>If you need to resize your poster, click “Design&gt;Slide Size&gt;Custom Slide Size” and enter the correct dimensions.</a:t>
            </a:r>
          </a:p>
          <a:p>
            <a:endParaRPr lang="en-US" altLang="ja-JP" sz="2800" i="1"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This template was created in collaboration with the Departments of Research, Marketing, and the Frank </a:t>
            </a:r>
            <a:r>
              <a:rPr lang="en-US" sz="2800" dirty="0" err="1">
                <a:solidFill>
                  <a:srgbClr val="000000"/>
                </a:solidFill>
                <a:latin typeface="Times New Roman" panose="02020603050405020304" pitchFamily="18" charset="0"/>
                <a:cs typeface="Times New Roman" panose="02020603050405020304" pitchFamily="18" charset="0"/>
              </a:rPr>
              <a:t>Ritchel</a:t>
            </a:r>
            <a:r>
              <a:rPr lang="en-US" sz="2800" dirty="0">
                <a:solidFill>
                  <a:srgbClr val="000000"/>
                </a:solidFill>
                <a:latin typeface="Times New Roman" panose="02020603050405020304" pitchFamily="18" charset="0"/>
                <a:cs typeface="Times New Roman" panose="02020603050405020304" pitchFamily="18" charset="0"/>
              </a:rPr>
              <a:t> Ames Memorial Library, especially Jensen Fisher. Comments or suggestions to improve this template are appreciated. To make a suggestion email: </a:t>
            </a:r>
            <a:r>
              <a:rPr lang="en-US" sz="2800" dirty="0">
                <a:solidFill>
                  <a:srgbClr val="000000"/>
                </a:solidFill>
                <a:latin typeface="Times New Roman" panose="02020603050405020304" pitchFamily="18" charset="0"/>
                <a:cs typeface="Times New Roman" panose="02020603050405020304" pitchFamily="18" charset="0"/>
                <a:hlinkClick r:id="rId4"/>
              </a:rPr>
              <a:t>printcenter@rvu.edu</a:t>
            </a:r>
            <a:r>
              <a:rPr lang="en-US" sz="2800" dirty="0">
                <a:solidFill>
                  <a:srgbClr val="000000"/>
                </a:solidFill>
                <a:latin typeface="Times New Roman" panose="02020603050405020304" pitchFamily="18" charset="0"/>
                <a:cs typeface="Times New Roman" panose="02020603050405020304" pitchFamily="18" charset="0"/>
              </a:rPr>
              <a:t> </a:t>
            </a:r>
          </a:p>
          <a:p>
            <a:endParaRPr lang="en-US" sz="2800" dirty="0">
              <a:solidFill>
                <a:srgbClr val="000000"/>
              </a:solidFill>
              <a:latin typeface="Georgia" charset="0"/>
              <a:cs typeface="Georgia" charset="0"/>
            </a:endParaRPr>
          </a:p>
          <a:p>
            <a:r>
              <a:rPr lang="en-US" sz="2800" b="1" dirty="0" err="1">
                <a:solidFill>
                  <a:srgbClr val="213F7E"/>
                </a:solidFill>
                <a:latin typeface="Nirmala UI" panose="020B0502040204020203" pitchFamily="34" charset="0"/>
                <a:ea typeface="Nirmala UI" panose="020B0502040204020203" pitchFamily="34" charset="0"/>
                <a:cs typeface="Nirmala UI" panose="020B0502040204020203" pitchFamily="34" charset="0"/>
              </a:rPr>
              <a:t>IMRaD</a:t>
            </a:r>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 Format</a:t>
            </a:r>
          </a:p>
          <a:p>
            <a:r>
              <a:rPr lang="en-US" sz="2800" dirty="0">
                <a:solidFill>
                  <a:srgbClr val="000000"/>
                </a:solidFill>
                <a:latin typeface="Times New Roman" panose="02020603050405020304" pitchFamily="18" charset="0"/>
                <a:cs typeface="Times New Roman" panose="02020603050405020304" pitchFamily="18" charset="0"/>
              </a:rPr>
              <a:t>This template uses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which is the scientific writing structure that includes four or five major sections: introduction (I); research methods (M); results (R); analysis (a); and discussion (D).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is the most commonly used format in scientific article and journal writing and is used widely across most scientific and research fields.</a:t>
            </a:r>
          </a:p>
          <a:p>
            <a:r>
              <a:rPr lang="en-US" sz="2800" dirty="0">
                <a:solidFill>
                  <a:srgbClr val="000000"/>
                </a:solidFill>
                <a:latin typeface="Times New Roman" panose="02020603050405020304" pitchFamily="18" charset="0"/>
                <a:cs typeface="Times New Roman" panose="02020603050405020304" pitchFamily="18" charset="0"/>
              </a:rPr>
              <a:t>Note that these five sections should </a:t>
            </a:r>
            <a:r>
              <a:rPr lang="en-US" sz="2800" b="1" dirty="0">
                <a:solidFill>
                  <a:srgbClr val="000000"/>
                </a:solidFill>
                <a:latin typeface="Times New Roman" panose="02020603050405020304" pitchFamily="18" charset="0"/>
                <a:cs typeface="Times New Roman" panose="02020603050405020304" pitchFamily="18" charset="0"/>
              </a:rPr>
              <a:t>always</a:t>
            </a:r>
            <a:r>
              <a:rPr lang="en-US" sz="2800" dirty="0">
                <a:solidFill>
                  <a:srgbClr val="000000"/>
                </a:solidFill>
                <a:latin typeface="Times New Roman" panose="02020603050405020304" pitchFamily="18" charset="0"/>
                <a:cs typeface="Times New Roman" panose="02020603050405020304" pitchFamily="18" charset="0"/>
              </a:rPr>
              <a:t> go in the order listed below:</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Introduction</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Methods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Results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Analysis or Discussion</a:t>
            </a:r>
          </a:p>
          <a:p>
            <a:pPr marL="514350" indent="-514350">
              <a:buFont typeface="+mj-lt"/>
              <a:buAutoNum type="arabicPeriod"/>
            </a:pPr>
            <a:endParaRPr lang="en-US" sz="2800" dirty="0">
              <a:solidFill>
                <a:srgbClr val="000000"/>
              </a:solidFill>
              <a:latin typeface="Georgia" charset="0"/>
              <a:cs typeface="Georgia" charset="0"/>
            </a:endParaRPr>
          </a:p>
          <a:p>
            <a:endParaRPr lang="en-US" sz="2800" dirty="0">
              <a:solidFill>
                <a:srgbClr val="000000"/>
              </a:solidFill>
              <a:latin typeface="Georgia" charset="0"/>
              <a:cs typeface="Georgia" charset="0"/>
            </a:endParaRPr>
          </a:p>
        </p:txBody>
      </p:sp>
      <p:pic>
        <p:nvPicPr>
          <p:cNvPr id="9" name="Picture 8">
            <a:extLst>
              <a:ext uri="{FF2B5EF4-FFF2-40B4-BE49-F238E27FC236}">
                <a16:creationId xmlns:a16="http://schemas.microsoft.com/office/drawing/2014/main" id="{9782A47C-BCE8-491E-AC78-50ABCA59E653}"/>
              </a:ext>
            </a:extLst>
          </p:cNvPr>
          <p:cNvPicPr>
            <a:picLocks noChangeAspect="1"/>
          </p:cNvPicPr>
          <p:nvPr/>
        </p:nvPicPr>
        <p:blipFill>
          <a:blip r:embed="rId5"/>
          <a:stretch>
            <a:fillRect/>
          </a:stretch>
        </p:blipFill>
        <p:spPr>
          <a:xfrm>
            <a:off x="37642799" y="30518920"/>
            <a:ext cx="5105400" cy="19556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5">
            <a:extLst>
              <a:ext uri="{FF2B5EF4-FFF2-40B4-BE49-F238E27FC236}">
                <a16:creationId xmlns:a16="http://schemas.microsoft.com/office/drawing/2014/main" id="{AF2E3343-4E06-4C8A-BBAA-1B3F5C84A34C}"/>
              </a:ext>
            </a:extLst>
          </p:cNvPr>
          <p:cNvSpPr>
            <a:spLocks noChangeArrowheads="1"/>
          </p:cNvSpPr>
          <p:nvPr/>
        </p:nvSpPr>
        <p:spPr bwMode="auto">
          <a:xfrm>
            <a:off x="32918400" y="24688806"/>
            <a:ext cx="10447422" cy="784859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r>
              <a:rPr lang="en-US"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Insert QR Code Here</a:t>
            </a:r>
          </a:p>
          <a:p>
            <a:r>
              <a:rPr lang="en-US" sz="2800" dirty="0">
                <a:solidFill>
                  <a:srgbClr val="000000"/>
                </a:solidFill>
                <a:latin typeface="Times New Roman" panose="02020603050405020304" pitchFamily="18" charset="0"/>
                <a:cs typeface="Times New Roman" panose="02020603050405020304" pitchFamily="18" charset="0"/>
              </a:rPr>
              <a:t>A QR code can link to your digital poster file or your research. </a:t>
            </a:r>
          </a:p>
          <a:p>
            <a:endParaRPr lang="en-US" sz="2800" dirty="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To create a QR code, first upload your file to OneDrive and click “Copy Link”.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Go to </a:t>
            </a:r>
            <a:r>
              <a:rPr lang="en-US" sz="2800" dirty="0">
                <a:solidFill>
                  <a:srgbClr val="000000"/>
                </a:solidFill>
                <a:latin typeface="Times New Roman" panose="02020603050405020304" pitchFamily="18" charset="0"/>
                <a:cs typeface="Times New Roman" panose="02020603050405020304" pitchFamily="18" charset="0"/>
                <a:hlinkClick r:id="rId2"/>
              </a:rPr>
              <a:t>qr-code-generator.com </a:t>
            </a:r>
            <a:r>
              <a:rPr lang="en-US" sz="2800" dirty="0">
                <a:solidFill>
                  <a:srgbClr val="000000"/>
                </a:solidFill>
                <a:latin typeface="Times New Roman" panose="02020603050405020304" pitchFamily="18" charset="0"/>
                <a:cs typeface="Times New Roman" panose="02020603050405020304" pitchFamily="18" charset="0"/>
              </a:rPr>
              <a:t>and paste the link into the box to generate your QR Code. Download the QR code jpg or </a:t>
            </a:r>
            <a:r>
              <a:rPr lang="en-US" sz="2800" dirty="0" err="1">
                <a:solidFill>
                  <a:srgbClr val="000000"/>
                </a:solidFill>
                <a:latin typeface="Times New Roman" panose="02020603050405020304" pitchFamily="18" charset="0"/>
                <a:cs typeface="Times New Roman" panose="02020603050405020304" pitchFamily="18" charset="0"/>
              </a:rPr>
              <a:t>png</a:t>
            </a:r>
            <a:r>
              <a:rPr lang="en-US" sz="2800" dirty="0">
                <a:solidFill>
                  <a:srgbClr val="000000"/>
                </a:solidFill>
                <a:latin typeface="Times New Roman" panose="02020603050405020304" pitchFamily="18" charset="0"/>
                <a:cs typeface="Times New Roman" panose="02020603050405020304" pitchFamily="18" charset="0"/>
              </a:rPr>
              <a:t> and then insert it here.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Test to make sure the QR is working properly.</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Please not the date you presented this research and the name of the conference in the following format: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Date Presented; Conference</a:t>
            </a:r>
          </a:p>
          <a:p>
            <a:endParaRPr lang="en-US" sz="2800" dirty="0"/>
          </a:p>
          <a:p>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Rectangle 49">
            <a:extLst>
              <a:ext uri="{FF2B5EF4-FFF2-40B4-BE49-F238E27FC236}">
                <a16:creationId xmlns:a16="http://schemas.microsoft.com/office/drawing/2014/main" id="{1260B3BC-2847-4F4C-B783-B065E8370F21}"/>
              </a:ext>
            </a:extLst>
          </p:cNvPr>
          <p:cNvSpPr>
            <a:spLocks noChangeArrowheads="1"/>
          </p:cNvSpPr>
          <p:nvPr/>
        </p:nvSpPr>
        <p:spPr bwMode="auto">
          <a:xfrm>
            <a:off x="457200" y="24460201"/>
            <a:ext cx="9829800" cy="85343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INTRODUCTION</a:t>
            </a:r>
          </a:p>
          <a:p>
            <a:endParaRPr lang="en-US" sz="2800" u="sng" dirty="0">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introduction states the research problem or the question(s) you intend to address through research. Your introduction would typically include some variation of the following:</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Statement of the topic you are about to address</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Current state of the field of understanding (often, we call this a literature review and it may even merit having its own section)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Problem or gap in knowledge (what don’t we know yet or need to know? what does the field still need to understand? what’s been left out of previous research? is this a new issue that needs some direction?)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Forecast statement that explains, very briefly, what the rest of the paper will entail, including a possible quick explanation of the type of research that needs to be conducted</a:t>
            </a:r>
          </a:p>
          <a:p>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8" name="Rectangle 6">
            <a:extLst>
              <a:ext uri="{FF2B5EF4-FFF2-40B4-BE49-F238E27FC236}">
                <a16:creationId xmlns:a16="http://schemas.microsoft.com/office/drawing/2014/main" id="{8E4C28FB-1146-4228-9E6C-7BE5BBBF4FC1}"/>
              </a:ext>
            </a:extLst>
          </p:cNvPr>
          <p:cNvSpPr>
            <a:spLocks noChangeArrowheads="1"/>
          </p:cNvSpPr>
          <p:nvPr/>
        </p:nvSpPr>
        <p:spPr bwMode="auto">
          <a:xfrm>
            <a:off x="11734800" y="5568861"/>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METHOD</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endParaRPr lang="en-US" sz="2800" dirty="0">
              <a:solidFill>
                <a:srgbClr val="000000"/>
              </a:solidFill>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research methods section can go any number of different directions, depending on the type of research you conducted. Regardless of what you did for your research, though, this section needs to be very clear, very specific, very detailed, and only focused on research. Avoid explaining what the research means–this is for the next sections, Remember that if your research methods are sound, your paper holds a lot more weight. A few tips to make your methods section work well:</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Separate each type of research you conducted (interviews, focus groups, experiments, etc.) into sub-sections and only discuss one research method in each sub-section (for clarity and organization, it’s important to not talk about multiple methods at once)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Be very detailed about your process. If you interviewed people, for example, we need to know how many people you interviewed, what you asked them, what you hoped to learn by interviewing them, why you chose to interview over other methods, why you interviewed those people specifically (including providing the demographic information if it’s relevant), and so forth.</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 other types of data collection, we need to know what your methods were–how long you observed; how frequently you tested; how you coded qualitative data; and so forth.</a:t>
            </a:r>
          </a:p>
          <a:p>
            <a:pPr marL="381000" indent="-381000"/>
            <a:endParaRPr lang="en-US" sz="2800" b="1" dirty="0">
              <a:latin typeface="Georgia" charset="0"/>
              <a:cs typeface="Georgia" charset="0"/>
            </a:endParaRPr>
          </a:p>
          <a:p>
            <a:pPr marL="381000" indent="-381000"/>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Text</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Be sure to spell check all text and have trusted colleagues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proofread the poster. In general, authors should:</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the active tense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Simplify text by using bullet points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colored graphs and charts, but try to limit your poster to 3 main colors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bold to provide emphasis; avoid capitals and underlining</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Avoid long numerical tables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Authors should re-write their paper so that it is suitable</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for the brevity of the poster format. Respect your</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audience–as a general rule, less is more. Use a generous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amount of white space to separate elements and avoid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data overkill. Refer to websites or other sources to</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provide a more in-depth understanding of the research.</a:t>
            </a:r>
          </a:p>
          <a:p>
            <a:pPr marL="381000" indent="-381000"/>
            <a:endPar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381000" indent="-381000"/>
            <a:endParaRPr lang="en-US" sz="2800" dirty="0">
              <a:solidFill>
                <a:srgbClr val="000000"/>
              </a:solidFill>
              <a:latin typeface="Georgia" charset="0"/>
              <a:cs typeface="Georgia" charset="0"/>
            </a:endParaRPr>
          </a:p>
          <a:p>
            <a:pPr marL="381000" indent="-381000"/>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9" name="Rectangle 51">
            <a:extLst>
              <a:ext uri="{FF2B5EF4-FFF2-40B4-BE49-F238E27FC236}">
                <a16:creationId xmlns:a16="http://schemas.microsoft.com/office/drawing/2014/main" id="{369677B4-0569-46CA-A0BF-724F311841DA}"/>
              </a:ext>
            </a:extLst>
          </p:cNvPr>
          <p:cNvSpPr>
            <a:spLocks noChangeArrowheads="1"/>
          </p:cNvSpPr>
          <p:nvPr/>
        </p:nvSpPr>
        <p:spPr bwMode="auto">
          <a:xfrm>
            <a:off x="22254411" y="5576882"/>
            <a:ext cx="9901989" cy="269605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RESULTS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The results section is critical for your audience to understand what the research showed. Use this section to show tables, charts, graphs, quotes, etc. from your research. At this point, you are building your reader towards drawn conclusions, but you are not yet providing a full analysis. You’re simply showing what the data says. Follow the same order as the Methods section–if you put interviews first, then focus groups second, do the same in this section. Be sure, when you include graphics and images, that you label and title every table or graphic and that you introduce them in the body of your text.</a:t>
            </a:r>
          </a:p>
          <a:p>
            <a:endParaRPr lang="en-US" sz="2800" b="1" dirty="0">
              <a:solidFill>
                <a:schemeClr val="tx2"/>
              </a:solidFill>
              <a:latin typeface="Georgia" charset="0"/>
              <a:cs typeface="Georgia" charset="0"/>
            </a:endParaRPr>
          </a:p>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Images</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solidFill>
                  <a:srgbClr val="000000"/>
                </a:solidFill>
                <a:latin typeface="Times New Roman" panose="02020603050405020304" pitchFamily="18" charset="0"/>
                <a:cs typeface="Times New Roman" panose="02020603050405020304" pitchFamily="18" charset="0"/>
              </a:rPr>
              <a:t>TIFFs are the preferred file format for images appearing in printed posters. Avoid the use of low-resolution jpgs, especially those downloaded from the Internet, as they will reproduce poorly.</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In order to insert an image, use the menu toolbar at the top of your screen.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Be aware of the image size you are importing.</a:t>
            </a:r>
          </a:p>
          <a:p>
            <a:r>
              <a:rPr lang="en-US" sz="2800" dirty="0">
                <a:solidFill>
                  <a:srgbClr val="000000"/>
                </a:solidFill>
                <a:latin typeface="Georgia" charset="0"/>
                <a:cs typeface="Georgia" charset="0"/>
              </a:rPr>
              <a:t> </a:t>
            </a:r>
            <a:endPar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ANALYSIS AND/OR DISCUSSION</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The analysis section details what you and others may learn from the data. While some researchers like to combine this section with the Discussion section, many writers and researchers find it useful to analyze the data separately. </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analysis section, spend time connecting the dots for the reader. What do the interviews say about the way employers think about their employees? What do the observations say about how employees respond to workplace criticism? Can any connections be made between the two research types? It’s important in the Analysis section that you don’t draw conclusions that the research findings don’t suggest.</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Discussion section, you conclude your poster by suggesting what new knowledge this provides to the field. You’ll often want to note the limitations of your study and what further research still needs to be done. If something alarming or important was discovered, this is where you highlight that information. </a:t>
            </a: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0" name="Rectangle 52">
            <a:extLst>
              <a:ext uri="{FF2B5EF4-FFF2-40B4-BE49-F238E27FC236}">
                <a16:creationId xmlns:a16="http://schemas.microsoft.com/office/drawing/2014/main" id="{4A20E0EA-5B31-4040-892D-3773CEA2AFBD}"/>
              </a:ext>
            </a:extLst>
          </p:cNvPr>
          <p:cNvSpPr>
            <a:spLocks noChangeArrowheads="1"/>
          </p:cNvSpPr>
          <p:nvPr/>
        </p:nvSpPr>
        <p:spPr bwMode="auto">
          <a:xfrm>
            <a:off x="32846211" y="5576881"/>
            <a:ext cx="9901989" cy="1774658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REFERENCES</a:t>
            </a:r>
          </a:p>
          <a:p>
            <a:endParaRPr lang="en-US" sz="2800" dirty="0">
              <a:solidFill>
                <a:srgbClr val="000000"/>
              </a:solidFill>
              <a:latin typeface="Georgia" charset="0"/>
            </a:endParaRPr>
          </a:p>
          <a:p>
            <a:r>
              <a:rPr lang="en-US" sz="1800" dirty="0">
                <a:solidFill>
                  <a:srgbClr val="000000"/>
                </a:solidFill>
                <a:latin typeface="Times New Roman" panose="02020603050405020304" pitchFamily="18" charset="0"/>
                <a:cs typeface="Times New Roman" panose="02020603050405020304" pitchFamily="18" charset="0"/>
              </a:rPr>
              <a:t>The Reference body text only needs to be 16pt. </a:t>
            </a:r>
          </a:p>
          <a:p>
            <a:endParaRPr lang="en-US" sz="1800" dirty="0">
              <a:solidFill>
                <a:srgbClr val="000000"/>
              </a:solidFill>
              <a:latin typeface="Times New Roman" panose="02020603050405020304" pitchFamily="18" charset="0"/>
              <a:cs typeface="Times New Roman" panose="02020603050405020304" pitchFamily="18" charset="0"/>
            </a:endParaRPr>
          </a:p>
          <a:p>
            <a:r>
              <a:rPr lang="en-US" sz="1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Poster Printing</a:t>
            </a:r>
          </a:p>
          <a:p>
            <a:r>
              <a:rPr lang="en-US" sz="1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You can have your poster printed through the RVU Print Center and charged to your student print account. (Contact the Department of Research and Scholarly Activity if you are short on funds.)</a:t>
            </a:r>
            <a:r>
              <a:rPr lang="en-US" sz="1800" dirty="0">
                <a:solidFill>
                  <a:srgbClr val="000000"/>
                </a:solidFill>
                <a:latin typeface="Times New Roman" panose="02020603050405020304" pitchFamily="18" charset="0"/>
                <a:cs typeface="Times New Roman" panose="02020603050405020304" pitchFamily="18" charset="0"/>
              </a:rPr>
              <a:t> </a:t>
            </a:r>
          </a:p>
          <a:p>
            <a:endParaRPr lang="en-US" sz="1800" dirty="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It’s recommended that you get your poster file to the Print Center at least a week in advance. Utah &amp; Montana Students, remember to account for shipping time which is 3-4 days. Follow the instructions below to submit your poster to the Print Center. </a:t>
            </a:r>
          </a:p>
          <a:p>
            <a:endParaRPr lang="en-US" sz="1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Delete all the slides except for your poster files and save as a PDF file (do not use “Print to PDF”)</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Go to </a:t>
            </a:r>
            <a:r>
              <a:rPr lang="en-US" sz="1800" dirty="0">
                <a:solidFill>
                  <a:srgbClr val="000000"/>
                </a:solidFill>
                <a:latin typeface="Times New Roman" panose="02020603050405020304" pitchFamily="18" charset="0"/>
                <a:cs typeface="Times New Roman" panose="02020603050405020304" pitchFamily="18" charset="0"/>
                <a:hlinkClick r:id="rId3"/>
              </a:rPr>
              <a:t>https://printcenter.rvu.edu</a:t>
            </a:r>
            <a:r>
              <a:rPr lang="en-US" sz="1800" dirty="0">
                <a:solidFill>
                  <a:srgbClr val="000000"/>
                </a:solidFill>
                <a:latin typeface="Times New Roman" panose="02020603050405020304" pitchFamily="18" charset="0"/>
                <a:cs typeface="Times New Roman" panose="02020603050405020304" pitchFamily="18" charset="0"/>
              </a:rPr>
              <a:t>.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on the “Poster” button and upload PDF file.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“Preview/Change Options” to select the material you would like to use (Standard or Polyester).</a:t>
            </a:r>
          </a:p>
          <a:p>
            <a:pPr marL="2286000" lvl="1" indent="-9144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Standard is a matte, tear and water resistant paper.</a:t>
            </a:r>
          </a:p>
          <a:p>
            <a:pPr marL="2286000" lvl="1" indent="-9144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Polyester is recommended if you are traveling and would like to gently fold the poster in your suitcase and then steam out the wrinkles when you get to the hotel.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For Shipping, select which campus you will pick up the poster from.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For Billing, select “Student Print Account”. If you are lacking funds reach out to the department of Research and Scholarly Activity.</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“Place Order” once steps 1-6 are completed. </a:t>
            </a:r>
          </a:p>
          <a:p>
            <a:endParaRPr lang="en-US" sz="1800" b="1" dirty="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Posters can be printed up to 52” in width or height. Please keep this in mind if you want a different poster size. </a:t>
            </a:r>
          </a:p>
          <a:p>
            <a:r>
              <a:rPr lang="en-US" sz="1800" dirty="0">
                <a:solidFill>
                  <a:srgbClr val="000000"/>
                </a:solidFill>
                <a:latin typeface="Georgia" charset="0"/>
              </a:rPr>
              <a:t> </a:t>
            </a:r>
          </a:p>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ACKNOWLEDGEMENTS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p>
          <a:p>
            <a:r>
              <a:rPr lang="en-US" sz="2800" dirty="0">
                <a:solidFill>
                  <a:srgbClr val="000000"/>
                </a:solidFill>
                <a:latin typeface="Times New Roman" panose="02020603050405020304" pitchFamily="18" charset="0"/>
                <a:cs typeface="Times New Roman" panose="02020603050405020304" pitchFamily="18" charset="0"/>
              </a:rPr>
              <a:t>Make sure you’</a:t>
            </a:r>
            <a:r>
              <a:rPr lang="en-US" altLang="ja-JP" sz="2800" dirty="0">
                <a:solidFill>
                  <a:srgbClr val="000000"/>
                </a:solidFill>
                <a:latin typeface="Times New Roman" panose="02020603050405020304" pitchFamily="18" charset="0"/>
                <a:cs typeface="Times New Roman" panose="02020603050405020304" pitchFamily="18" charset="0"/>
              </a:rPr>
              <a:t>ve acknowledged partner and funding agencies, either with text or with their logos.</a:t>
            </a:r>
          </a:p>
          <a:p>
            <a:endParaRPr lang="en-US" sz="28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31" name="Rectangle 33">
            <a:extLst>
              <a:ext uri="{FF2B5EF4-FFF2-40B4-BE49-F238E27FC236}">
                <a16:creationId xmlns:a16="http://schemas.microsoft.com/office/drawing/2014/main" id="{BA116A56-0CAA-4A6C-AC2A-E385895429F7}"/>
              </a:ext>
            </a:extLst>
          </p:cNvPr>
          <p:cNvSpPr>
            <a:spLocks noChangeArrowheads="1"/>
          </p:cNvSpPr>
          <p:nvPr/>
        </p:nvSpPr>
        <p:spPr bwMode="auto">
          <a:xfrm>
            <a:off x="453189" y="5603830"/>
            <a:ext cx="9829800" cy="1908497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AIM OR OBJECTIVES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t> </a:t>
            </a:r>
            <a:endParaRPr lang="en-US" sz="2800" dirty="0">
              <a:solidFill>
                <a:srgbClr val="000000"/>
              </a:solidFill>
              <a:latin typeface="Georgia" charset="0"/>
              <a:cs typeface="Georgia" charset="0"/>
            </a:endParaRPr>
          </a:p>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How to use this template</a:t>
            </a:r>
          </a:p>
          <a:p>
            <a:r>
              <a:rPr lang="en-US" sz="2800" dirty="0">
                <a:solidFill>
                  <a:srgbClr val="000000"/>
                </a:solidFill>
                <a:latin typeface="Times New Roman" panose="02020603050405020304" pitchFamily="18" charset="0"/>
                <a:cs typeface="Times New Roman" panose="02020603050405020304" pitchFamily="18" charset="0"/>
              </a:rPr>
              <a:t>This template has been branded for Rocky Vista University and is meant to serve as a guide for creating your research poster. The text boxes and photo boxes may be resized, eliminated, or added as necessary. The main body text is currently set to Times New Roman 28pt. The headings are Nirmala UI Bold Underline 40pt font. To keep these settings, highlight the existing text and replace it with new text from a Microsoft Word document or other text-editing program. If you choose to change typefaces, use common ones such as Arial or Helvetica and keep the body text between 26 and 32 points.</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Additional RVU branding guidelines have been included in the last two slides. Please be mindful of RVU’s branding guidelines as you create your Research Poster. </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This template is 48</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x 36</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the most common research poster size. Check with the conference organizers for specific conference requirements regarding exact poster dimensions. </a:t>
            </a:r>
          </a:p>
          <a:p>
            <a:r>
              <a:rPr lang="en-US" altLang="ja-JP" sz="2800" dirty="0">
                <a:solidFill>
                  <a:srgbClr val="000000"/>
                </a:solidFill>
                <a:latin typeface="Times New Roman" panose="02020603050405020304" pitchFamily="18" charset="0"/>
                <a:cs typeface="Times New Roman" panose="02020603050405020304" pitchFamily="18" charset="0"/>
              </a:rPr>
              <a:t>If you need to resize your poster, click “Design&gt;Slide Size&gt;Custom Slide Size” and enter the correct dimensions.</a:t>
            </a:r>
          </a:p>
          <a:p>
            <a:endParaRPr lang="en-US" altLang="ja-JP" sz="2800" i="1"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This template was created in collaboration with the Departments of Research, Marketing, and the Frank </a:t>
            </a:r>
            <a:r>
              <a:rPr lang="en-US" sz="2800" dirty="0" err="1">
                <a:solidFill>
                  <a:srgbClr val="000000"/>
                </a:solidFill>
                <a:latin typeface="Times New Roman" panose="02020603050405020304" pitchFamily="18" charset="0"/>
                <a:cs typeface="Times New Roman" panose="02020603050405020304" pitchFamily="18" charset="0"/>
              </a:rPr>
              <a:t>Ritchel</a:t>
            </a:r>
            <a:r>
              <a:rPr lang="en-US" sz="2800" dirty="0">
                <a:solidFill>
                  <a:srgbClr val="000000"/>
                </a:solidFill>
                <a:latin typeface="Times New Roman" panose="02020603050405020304" pitchFamily="18" charset="0"/>
                <a:cs typeface="Times New Roman" panose="02020603050405020304" pitchFamily="18" charset="0"/>
              </a:rPr>
              <a:t> Ames Memorial Library, especially Jensen Fisher. Comments or suggestions to improve this template are appreciated. To make a suggestion email: </a:t>
            </a:r>
            <a:r>
              <a:rPr lang="en-US" sz="2800" dirty="0">
                <a:solidFill>
                  <a:srgbClr val="000000"/>
                </a:solidFill>
                <a:latin typeface="Times New Roman" panose="02020603050405020304" pitchFamily="18" charset="0"/>
                <a:cs typeface="Times New Roman" panose="02020603050405020304" pitchFamily="18" charset="0"/>
                <a:hlinkClick r:id="rId4"/>
              </a:rPr>
              <a:t>printcenter@rvu.edu</a:t>
            </a:r>
            <a:r>
              <a:rPr lang="en-US" sz="2800" dirty="0">
                <a:solidFill>
                  <a:srgbClr val="000000"/>
                </a:solidFill>
                <a:latin typeface="Times New Roman" panose="02020603050405020304" pitchFamily="18" charset="0"/>
                <a:cs typeface="Times New Roman" panose="02020603050405020304" pitchFamily="18" charset="0"/>
              </a:rPr>
              <a:t> </a:t>
            </a:r>
          </a:p>
          <a:p>
            <a:endParaRPr lang="en-US" sz="2800" dirty="0">
              <a:solidFill>
                <a:srgbClr val="000000"/>
              </a:solidFill>
              <a:latin typeface="Georgia" charset="0"/>
              <a:cs typeface="Georgia" charset="0"/>
            </a:endParaRPr>
          </a:p>
          <a:p>
            <a:r>
              <a:rPr lang="en-US" sz="2800" b="1" dirty="0" err="1">
                <a:solidFill>
                  <a:srgbClr val="213F7E"/>
                </a:solidFill>
                <a:latin typeface="Nirmala UI" panose="020B0502040204020203" pitchFamily="34" charset="0"/>
                <a:ea typeface="Nirmala UI" panose="020B0502040204020203" pitchFamily="34" charset="0"/>
                <a:cs typeface="Nirmala UI" panose="020B0502040204020203" pitchFamily="34" charset="0"/>
              </a:rPr>
              <a:t>IMRaD</a:t>
            </a:r>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 Format</a:t>
            </a:r>
          </a:p>
          <a:p>
            <a:r>
              <a:rPr lang="en-US" sz="2800" dirty="0">
                <a:solidFill>
                  <a:srgbClr val="000000"/>
                </a:solidFill>
                <a:latin typeface="Times New Roman" panose="02020603050405020304" pitchFamily="18" charset="0"/>
                <a:cs typeface="Times New Roman" panose="02020603050405020304" pitchFamily="18" charset="0"/>
              </a:rPr>
              <a:t>This template uses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which is the scientific writing structure that includes four or five major sections: introduction (I); research methods (M); results (R); analysis (a); and discussion (D).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is the most commonly used format in scientific article and journal writing and is used widely across most scientific and research fields.</a:t>
            </a:r>
          </a:p>
          <a:p>
            <a:r>
              <a:rPr lang="en-US" sz="2800" dirty="0">
                <a:solidFill>
                  <a:srgbClr val="000000"/>
                </a:solidFill>
                <a:latin typeface="Times New Roman" panose="02020603050405020304" pitchFamily="18" charset="0"/>
                <a:cs typeface="Times New Roman" panose="02020603050405020304" pitchFamily="18" charset="0"/>
              </a:rPr>
              <a:t>Note that these five sections should </a:t>
            </a:r>
            <a:r>
              <a:rPr lang="en-US" sz="2800" b="1" dirty="0">
                <a:solidFill>
                  <a:srgbClr val="000000"/>
                </a:solidFill>
                <a:latin typeface="Times New Roman" panose="02020603050405020304" pitchFamily="18" charset="0"/>
                <a:cs typeface="Times New Roman" panose="02020603050405020304" pitchFamily="18" charset="0"/>
              </a:rPr>
              <a:t>always</a:t>
            </a:r>
            <a:r>
              <a:rPr lang="en-US" sz="2800" dirty="0">
                <a:solidFill>
                  <a:srgbClr val="000000"/>
                </a:solidFill>
                <a:latin typeface="Times New Roman" panose="02020603050405020304" pitchFamily="18" charset="0"/>
                <a:cs typeface="Times New Roman" panose="02020603050405020304" pitchFamily="18" charset="0"/>
              </a:rPr>
              <a:t> go in the order listed below:</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Introduction</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Methods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Results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Analysis or Discussion</a:t>
            </a:r>
          </a:p>
          <a:p>
            <a:endParaRPr lang="en-US" sz="2800" dirty="0">
              <a:solidFill>
                <a:srgbClr val="000000"/>
              </a:solidFill>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D666F7D3-809A-42FC-B6E5-BCC1DDC59522}"/>
              </a:ext>
            </a:extLst>
          </p:cNvPr>
          <p:cNvCxnSpPr/>
          <p:nvPr/>
        </p:nvCxnSpPr>
        <p:spPr>
          <a:xfrm>
            <a:off x="0" y="5181600"/>
            <a:ext cx="43891200" cy="0"/>
          </a:xfrm>
          <a:prstGeom prst="line">
            <a:avLst/>
          </a:prstGeom>
          <a:ln w="3810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57DC38DA-E33F-4DAE-9A16-ABB4C4123E69}"/>
              </a:ext>
            </a:extLst>
          </p:cNvPr>
          <p:cNvCxnSpPr/>
          <p:nvPr/>
        </p:nvCxnSpPr>
        <p:spPr>
          <a:xfrm>
            <a:off x="0" y="152400"/>
            <a:ext cx="43891200" cy="0"/>
          </a:xfrm>
          <a:prstGeom prst="line">
            <a:avLst/>
          </a:prstGeom>
          <a:ln w="381000"/>
        </p:spPr>
        <p:style>
          <a:lnRef idx="3">
            <a:schemeClr val="dk1"/>
          </a:lnRef>
          <a:fillRef idx="0">
            <a:schemeClr val="dk1"/>
          </a:fillRef>
          <a:effectRef idx="2">
            <a:schemeClr val="dk1"/>
          </a:effectRef>
          <a:fontRef idx="minor">
            <a:schemeClr val="tx1"/>
          </a:fontRef>
        </p:style>
      </p:cxnSp>
      <p:sp>
        <p:nvSpPr>
          <p:cNvPr id="35" name="Rectangle 5">
            <a:extLst>
              <a:ext uri="{FF2B5EF4-FFF2-40B4-BE49-F238E27FC236}">
                <a16:creationId xmlns:a16="http://schemas.microsoft.com/office/drawing/2014/main" id="{671820E3-A311-4F27-8790-F966DB531BFE}"/>
              </a:ext>
            </a:extLst>
          </p:cNvPr>
          <p:cNvSpPr>
            <a:spLocks noChangeArrowheads="1"/>
          </p:cNvSpPr>
          <p:nvPr/>
        </p:nvSpPr>
        <p:spPr bwMode="auto">
          <a:xfrm>
            <a:off x="1371599" y="3029045"/>
            <a:ext cx="32389011"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43" tIns="45614" rIns="91243" bIns="45614">
            <a:spAutoFit/>
          </a:bodyPr>
          <a:lstStyle/>
          <a:p>
            <a:pPr>
              <a:spcBef>
                <a:spcPct val="50000"/>
              </a:spcBef>
            </a:pPr>
            <a:r>
              <a:rPr lang="en-US" sz="50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Presenter name, Associates and Collaborators (Including your Mentor)</a:t>
            </a:r>
            <a:br>
              <a:rPr lang="en-US" sz="4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br>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Department of XXXXXXXXXXXXXXXX, College of XXXXXXXXXXXXXXXXXX, Rocky Vista University</a:t>
            </a:r>
          </a:p>
        </p:txBody>
      </p:sp>
      <p:sp>
        <p:nvSpPr>
          <p:cNvPr id="36" name="TextBox 91">
            <a:extLst>
              <a:ext uri="{FF2B5EF4-FFF2-40B4-BE49-F238E27FC236}">
                <a16:creationId xmlns:a16="http://schemas.microsoft.com/office/drawing/2014/main" id="{638700FC-C7F7-4C28-A45C-03411398B938}"/>
              </a:ext>
            </a:extLst>
          </p:cNvPr>
          <p:cNvSpPr txBox="1">
            <a:spLocks noChangeArrowheads="1"/>
          </p:cNvSpPr>
          <p:nvPr/>
        </p:nvSpPr>
        <p:spPr bwMode="auto">
          <a:xfrm>
            <a:off x="1215189" y="1318230"/>
            <a:ext cx="3238901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9600" b="1" dirty="0">
                <a:latin typeface="Nirmala UI" panose="020B0502040204020203" pitchFamily="34" charset="0"/>
                <a:ea typeface="Nirmala UI" panose="020B0502040204020203" pitchFamily="34" charset="0"/>
                <a:cs typeface="Nirmala UI" panose="020B0502040204020203" pitchFamily="34" charset="0"/>
              </a:rPr>
              <a:t>Template for a 48</a:t>
            </a:r>
            <a:r>
              <a:rPr lang="ja-JP" altLang="en-US" sz="9600" b="1" dirty="0">
                <a:latin typeface="Nirmala UI" panose="020B0502040204020203" pitchFamily="34" charset="0"/>
                <a:cs typeface="Nirmala UI" panose="020B0502040204020203" pitchFamily="34" charset="0"/>
              </a:rPr>
              <a:t>”</a:t>
            </a:r>
            <a:r>
              <a:rPr lang="en-US" altLang="ja-JP" sz="9600" b="1" dirty="0">
                <a:latin typeface="Nirmala UI" panose="020B0502040204020203" pitchFamily="34" charset="0"/>
                <a:ea typeface="Nirmala UI" panose="020B0502040204020203" pitchFamily="34" charset="0"/>
                <a:cs typeface="Nirmala UI" panose="020B0502040204020203" pitchFamily="34" charset="0"/>
              </a:rPr>
              <a:t>x 36</a:t>
            </a:r>
            <a:r>
              <a:rPr lang="ja-JP" altLang="en-US" sz="9600" b="1" dirty="0">
                <a:latin typeface="Nirmala UI" panose="020B0502040204020203" pitchFamily="34" charset="0"/>
                <a:cs typeface="Nirmala UI" panose="020B0502040204020203" pitchFamily="34" charset="0"/>
              </a:rPr>
              <a:t>”</a:t>
            </a:r>
            <a:r>
              <a:rPr lang="en-US" altLang="ja-JP" sz="9600" b="1" dirty="0">
                <a:latin typeface="Nirmala UI" panose="020B0502040204020203" pitchFamily="34" charset="0"/>
                <a:ea typeface="Nirmala UI" panose="020B0502040204020203" pitchFamily="34" charset="0"/>
                <a:cs typeface="Nirmala UI" panose="020B0502040204020203" pitchFamily="34" charset="0"/>
              </a:rPr>
              <a:t> poster</a:t>
            </a:r>
            <a:endParaRPr lang="en-US" sz="96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9" name="Picture 38">
            <a:extLst>
              <a:ext uri="{FF2B5EF4-FFF2-40B4-BE49-F238E27FC236}">
                <a16:creationId xmlns:a16="http://schemas.microsoft.com/office/drawing/2014/main" id="{65E3C8D4-94C2-4906-9424-AFFDB9167EC3}"/>
              </a:ext>
            </a:extLst>
          </p:cNvPr>
          <p:cNvPicPr>
            <a:picLocks noChangeAspect="1"/>
          </p:cNvPicPr>
          <p:nvPr/>
        </p:nvPicPr>
        <p:blipFill>
          <a:blip r:embed="rId5"/>
          <a:stretch>
            <a:fillRect/>
          </a:stretch>
        </p:blipFill>
        <p:spPr>
          <a:xfrm>
            <a:off x="34158990" y="1035082"/>
            <a:ext cx="8686799" cy="3408174"/>
          </a:xfrm>
          <a:prstGeom prst="rect">
            <a:avLst/>
          </a:prstGeom>
        </p:spPr>
      </p:pic>
      <p:sp>
        <p:nvSpPr>
          <p:cNvPr id="13" name="Rectangle 21">
            <a:extLst>
              <a:ext uri="{FF2B5EF4-FFF2-40B4-BE49-F238E27FC236}">
                <a16:creationId xmlns:a16="http://schemas.microsoft.com/office/drawing/2014/main" id="{F2548C31-EA4B-4917-A5DE-212B2B4BF386}"/>
              </a:ext>
            </a:extLst>
          </p:cNvPr>
          <p:cNvSpPr>
            <a:spLocks noChangeArrowheads="1"/>
          </p:cNvSpPr>
          <p:nvPr/>
        </p:nvSpPr>
        <p:spPr bwMode="auto">
          <a:xfrm>
            <a:off x="12192000" y="26276301"/>
            <a:ext cx="5399087" cy="3598862"/>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4" name="Text Box 22">
            <a:extLst>
              <a:ext uri="{FF2B5EF4-FFF2-40B4-BE49-F238E27FC236}">
                <a16:creationId xmlns:a16="http://schemas.microsoft.com/office/drawing/2014/main" id="{C7B443C2-4E88-4C5B-B6C7-11FD1508B56A}"/>
              </a:ext>
            </a:extLst>
          </p:cNvPr>
          <p:cNvSpPr txBox="1">
            <a:spLocks noChangeArrowheads="1"/>
          </p:cNvSpPr>
          <p:nvPr/>
        </p:nvSpPr>
        <p:spPr bwMode="auto">
          <a:xfrm>
            <a:off x="17974092" y="26287187"/>
            <a:ext cx="3505200" cy="2825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chemeClr val="bg1">
                  <a:lumMod val="50000"/>
                </a:schemeClr>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
        <p:nvSpPr>
          <p:cNvPr id="15" name="Rectangle 13">
            <a:extLst>
              <a:ext uri="{FF2B5EF4-FFF2-40B4-BE49-F238E27FC236}">
                <a16:creationId xmlns:a16="http://schemas.microsoft.com/office/drawing/2014/main" id="{4C69DDC6-A712-4D52-8AFA-65E813DD81F0}"/>
              </a:ext>
            </a:extLst>
          </p:cNvPr>
          <p:cNvSpPr>
            <a:spLocks noChangeArrowheads="1"/>
          </p:cNvSpPr>
          <p:nvPr/>
        </p:nvSpPr>
        <p:spPr bwMode="auto">
          <a:xfrm>
            <a:off x="22747705" y="25964028"/>
            <a:ext cx="8915400" cy="3598863"/>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6" name="Text Box 14">
            <a:extLst>
              <a:ext uri="{FF2B5EF4-FFF2-40B4-BE49-F238E27FC236}">
                <a16:creationId xmlns:a16="http://schemas.microsoft.com/office/drawing/2014/main" id="{1BD3E0E1-1A0F-45A5-88E1-C645FCC9B06E}"/>
              </a:ext>
            </a:extLst>
          </p:cNvPr>
          <p:cNvSpPr txBox="1">
            <a:spLocks noChangeArrowheads="1"/>
          </p:cNvSpPr>
          <p:nvPr/>
        </p:nvSpPr>
        <p:spPr bwMode="auto">
          <a:xfrm>
            <a:off x="22802850" y="30147161"/>
            <a:ext cx="8915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rgbClr val="000000"/>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56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9" descr="C:\Users\landerso\Desktop\Leahs\mts2.jpg">
            <a:extLst>
              <a:ext uri="{FF2B5EF4-FFF2-40B4-BE49-F238E27FC236}">
                <a16:creationId xmlns:a16="http://schemas.microsoft.com/office/drawing/2014/main" id="{F9E2EFB3-F67C-4450-9476-8C89A52BA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03200"/>
            <a:ext cx="43948952" cy="49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5">
            <a:extLst>
              <a:ext uri="{FF2B5EF4-FFF2-40B4-BE49-F238E27FC236}">
                <a16:creationId xmlns:a16="http://schemas.microsoft.com/office/drawing/2014/main" id="{AF2E3343-4E06-4C8A-BBAA-1B3F5C84A34C}"/>
              </a:ext>
            </a:extLst>
          </p:cNvPr>
          <p:cNvSpPr>
            <a:spLocks noChangeArrowheads="1"/>
          </p:cNvSpPr>
          <p:nvPr/>
        </p:nvSpPr>
        <p:spPr bwMode="auto">
          <a:xfrm>
            <a:off x="32918400" y="22555200"/>
            <a:ext cx="9829800" cy="6999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r>
              <a:rPr lang="en-US"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Insert QR Code Here</a:t>
            </a:r>
          </a:p>
          <a:p>
            <a:r>
              <a:rPr lang="en-US" sz="2800" dirty="0">
                <a:solidFill>
                  <a:srgbClr val="000000"/>
                </a:solidFill>
                <a:latin typeface="Times New Roman" panose="02020603050405020304" pitchFamily="18" charset="0"/>
                <a:cs typeface="Times New Roman" panose="02020603050405020304" pitchFamily="18" charset="0"/>
              </a:rPr>
              <a:t>A QR code can link to your digital poster file or your research. </a:t>
            </a:r>
          </a:p>
          <a:p>
            <a:endParaRPr lang="en-US" sz="2800" dirty="0">
              <a:solidFill>
                <a:srgbClr val="00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To create a QR code, first upload your file to OneDrive and click “Copy Link”.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Go to </a:t>
            </a:r>
            <a:r>
              <a:rPr lang="en-US" sz="2800" dirty="0">
                <a:solidFill>
                  <a:srgbClr val="000000"/>
                </a:solidFill>
                <a:latin typeface="Times New Roman" panose="02020603050405020304" pitchFamily="18" charset="0"/>
                <a:cs typeface="Times New Roman" panose="02020603050405020304" pitchFamily="18" charset="0"/>
                <a:hlinkClick r:id="rId3"/>
              </a:rPr>
              <a:t>qr-code-generator.com </a:t>
            </a:r>
            <a:r>
              <a:rPr lang="en-US" sz="2800" dirty="0">
                <a:solidFill>
                  <a:srgbClr val="000000"/>
                </a:solidFill>
                <a:latin typeface="Times New Roman" panose="02020603050405020304" pitchFamily="18" charset="0"/>
                <a:cs typeface="Times New Roman" panose="02020603050405020304" pitchFamily="18" charset="0"/>
              </a:rPr>
              <a:t>and paste the link into the box to generate your QR Code. Download the QR code jpg or </a:t>
            </a:r>
            <a:r>
              <a:rPr lang="en-US" sz="2800" dirty="0" err="1">
                <a:solidFill>
                  <a:srgbClr val="000000"/>
                </a:solidFill>
                <a:latin typeface="Times New Roman" panose="02020603050405020304" pitchFamily="18" charset="0"/>
                <a:cs typeface="Times New Roman" panose="02020603050405020304" pitchFamily="18" charset="0"/>
              </a:rPr>
              <a:t>png</a:t>
            </a:r>
            <a:r>
              <a:rPr lang="en-US" sz="2800" dirty="0">
                <a:solidFill>
                  <a:srgbClr val="000000"/>
                </a:solidFill>
                <a:latin typeface="Times New Roman" panose="02020603050405020304" pitchFamily="18" charset="0"/>
                <a:cs typeface="Times New Roman" panose="02020603050405020304" pitchFamily="18" charset="0"/>
              </a:rPr>
              <a:t> and then insert it here. </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Test to make sure the QR is working properly.</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Please not the date you presented this research and the name of the conference in the following format: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Date Presented; Conference</a:t>
            </a:r>
          </a:p>
          <a:p>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Rectangle 49">
            <a:extLst>
              <a:ext uri="{FF2B5EF4-FFF2-40B4-BE49-F238E27FC236}">
                <a16:creationId xmlns:a16="http://schemas.microsoft.com/office/drawing/2014/main" id="{1260B3BC-2847-4F4C-B783-B065E8370F21}"/>
              </a:ext>
            </a:extLst>
          </p:cNvPr>
          <p:cNvSpPr>
            <a:spLocks noChangeArrowheads="1"/>
          </p:cNvSpPr>
          <p:nvPr/>
        </p:nvSpPr>
        <p:spPr bwMode="auto">
          <a:xfrm>
            <a:off x="1143000" y="24460201"/>
            <a:ext cx="9829800" cy="85343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INTRODUCTION</a:t>
            </a:r>
          </a:p>
          <a:p>
            <a:endParaRPr lang="en-US" sz="2800" u="sng" dirty="0">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introduction states the research problem or the question(s) you intend to address through research. Your introduction would typically include some variation of the following:</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Statement of the topic you are about to address</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Current state of the field of understanding (often, we call this a literature review and it may even merit having its own section)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Problem or gap in knowledge (what don’t we know yet or need to know? what does the field still need to understand? what’s been left out of previous research? is this a new issue that needs some direction?)</a:t>
            </a:r>
          </a:p>
          <a:p>
            <a:pPr marL="457200" indent="-45720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Forecast statement that explains, very briefly, what the rest of the paper will entail, including a possible quick explanation of the type of research that needs to be conducted</a:t>
            </a:r>
          </a:p>
          <a:p>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8" name="Rectangle 6">
            <a:extLst>
              <a:ext uri="{FF2B5EF4-FFF2-40B4-BE49-F238E27FC236}">
                <a16:creationId xmlns:a16="http://schemas.microsoft.com/office/drawing/2014/main" id="{8E4C28FB-1146-4228-9E6C-7BE5BBBF4FC1}"/>
              </a:ext>
            </a:extLst>
          </p:cNvPr>
          <p:cNvSpPr>
            <a:spLocks noChangeArrowheads="1"/>
          </p:cNvSpPr>
          <p:nvPr/>
        </p:nvSpPr>
        <p:spPr bwMode="auto">
          <a:xfrm>
            <a:off x="11734800" y="5568861"/>
            <a:ext cx="9829800" cy="2674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METHOD</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endParaRPr lang="en-US" sz="2800" dirty="0">
              <a:solidFill>
                <a:srgbClr val="000000"/>
              </a:solidFill>
              <a:latin typeface="Georgia" charset="0"/>
              <a:cs typeface="Georgia" charset="0"/>
            </a:endParaRPr>
          </a:p>
          <a:p>
            <a:r>
              <a:rPr lang="en-US" sz="2800" dirty="0">
                <a:solidFill>
                  <a:srgbClr val="000000"/>
                </a:solidFill>
                <a:latin typeface="Times New Roman" panose="02020603050405020304" pitchFamily="18" charset="0"/>
                <a:cs typeface="Times New Roman" panose="02020603050405020304" pitchFamily="18" charset="0"/>
              </a:rPr>
              <a:t>The research methods section can go any number of different directions, depending on the type of research you conducted. Regardless of what you did for your research, though, this section needs to be very clear, very specific, very detailed, and only focused on research. Avoid explaining what the research means–this is for the next sections, Remember that if your research methods are sound, your paper holds a lot more weight. A few tips to make your methods section work well:</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Separate each type of research you conducted (interviews, focus groups, experiments, etc.) into sub-sections and only discuss one research method in each sub-section (for clarity and organization, it’s important to not talk about multiple methods at once)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Be very detailed about your process. If you interviewed people, for example, we need to know how many people you interviewed, what you asked them, what you hoped to learn by interviewing them, why you chose to interview over other methods, why you interviewed those people specifically (including providing the demographic information if it’s relevant), and so forth.</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For other types of data collection, we need to know what your methods were–how long you observed; how frequently you tested; how you coded qualitative data; and so forth.</a:t>
            </a:r>
          </a:p>
          <a:p>
            <a:pPr marL="381000" indent="-381000"/>
            <a:endParaRPr lang="en-US" sz="2800" b="1" dirty="0">
              <a:latin typeface="Georgia" charset="0"/>
              <a:cs typeface="Georgia" charset="0"/>
            </a:endParaRPr>
          </a:p>
          <a:p>
            <a:pPr marL="381000" indent="-381000"/>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Text</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Be sure to spell check all text and have trusted colleagues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proofread the poster. In general, authors should:</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the active tense</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Simplify text by using bullet points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colored graphs and charts, but try to limit your poster to 3 main colors</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Use bold to provide emphasis; avoid capitals and underlining</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Avoid long numerical tables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Authors should re-write their paper so that it is suitable</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for the brevity of the poster format. Respect your</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audience–as a general rule, less is more. Use a generous</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amount of white space to separate elements and avoid </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data overkill. Refer to websites or other sources to</a:t>
            </a:r>
          </a:p>
          <a:p>
            <a:pPr marL="381000" indent="-381000"/>
            <a:r>
              <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provide a more in-depth understanding of the research.</a:t>
            </a:r>
          </a:p>
          <a:p>
            <a:pPr marL="381000" indent="-381000"/>
            <a:endPar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381000" indent="-381000"/>
            <a:endParaRPr lang="en-US" sz="2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381000" indent="-381000"/>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9" name="Rectangle 51">
            <a:extLst>
              <a:ext uri="{FF2B5EF4-FFF2-40B4-BE49-F238E27FC236}">
                <a16:creationId xmlns:a16="http://schemas.microsoft.com/office/drawing/2014/main" id="{369677B4-0569-46CA-A0BF-724F311841DA}"/>
              </a:ext>
            </a:extLst>
          </p:cNvPr>
          <p:cNvSpPr>
            <a:spLocks noChangeArrowheads="1"/>
          </p:cNvSpPr>
          <p:nvPr/>
        </p:nvSpPr>
        <p:spPr bwMode="auto">
          <a:xfrm>
            <a:off x="22254411" y="5576882"/>
            <a:ext cx="9901989" cy="269605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RESULTS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The results section is critical for your audience to understand what the research showed. Use this section to show tables, charts, graphs, quotes, etc. from your research. At this point, you are building your reader towards drawn conclusions, but you are not yet providing a full analysis. You’re simply showing what the data says. Follow the same order as the Methods section–if you put interviews first, then focus groups second, do the same in this section. Be sure, when you include graphics and images, that you label and title every table or graphic and that you introduce them in the body of your text.</a:t>
            </a:r>
          </a:p>
          <a:p>
            <a:endParaRPr lang="en-US" sz="2800" b="1" dirty="0">
              <a:solidFill>
                <a:schemeClr val="tx2"/>
              </a:solidFill>
              <a:latin typeface="Georgia" charset="0"/>
              <a:cs typeface="Georgia" charset="0"/>
            </a:endParaRPr>
          </a:p>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Images</a:t>
            </a:r>
            <a:endParaRPr lang="en-US" sz="28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solidFill>
                  <a:srgbClr val="000000"/>
                </a:solidFill>
                <a:latin typeface="Times New Roman" panose="02020603050405020304" pitchFamily="18" charset="0"/>
                <a:cs typeface="Times New Roman" panose="02020603050405020304" pitchFamily="18" charset="0"/>
              </a:rPr>
              <a:t>TIFFs are the preferred file format for images appearing in printed posters. Avoid the use of low-resolution jpgs, especially those downloaded from the Internet, as they will reproduce poorly.</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In order to insert an image, use the menu toolbar at the top of your screen.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Be aware of the image size you are importing.</a:t>
            </a:r>
          </a:p>
          <a:p>
            <a:r>
              <a:rPr lang="en-US" sz="2800" dirty="0">
                <a:solidFill>
                  <a:srgbClr val="000000"/>
                </a:solidFill>
                <a:latin typeface="Georgia" charset="0"/>
                <a:cs typeface="Georgia" charset="0"/>
              </a:rPr>
              <a:t> </a:t>
            </a:r>
            <a:endParaRPr lang="en-GB" sz="28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ANALYSIS AND/OR DISCUSSION</a:t>
            </a:r>
            <a:endParaRPr lang="en-US" sz="4000"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The analysis section details what you and others may learn from the data. While some researchers like to combine this section with the Discussion section, many writers and researchers find it useful to analyze the data separately. </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analysis section, spend time connecting the dots for the reader. What do the interviews say about the way employers think about their employees? What do the observations say about how employees respond to workplace criticism? Can any connections be made between the two research types? It’s important in the Analysis section that you don’t draw conclusions that the research findings don’t suggest.</a:t>
            </a:r>
          </a:p>
          <a:p>
            <a:pPr>
              <a:spcBef>
                <a:spcPct val="50000"/>
              </a:spcBef>
            </a:pPr>
            <a:r>
              <a:rPr lang="en-US" sz="2800" dirty="0">
                <a:solidFill>
                  <a:srgbClr val="000000"/>
                </a:solidFill>
                <a:latin typeface="Times New Roman" panose="02020603050405020304" pitchFamily="18" charset="0"/>
                <a:cs typeface="Times New Roman" panose="02020603050405020304" pitchFamily="18" charset="0"/>
              </a:rPr>
              <a:t>In the Discussion section, you conclude your poster by suggesting what new knowledge this provides to the field. You’ll often want to note the limitations of your study and what further research still needs to be done. If something alarming or important was discovered, this is where you highlight that information. </a:t>
            </a: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50000"/>
              </a:spcBef>
            </a:pPr>
            <a:endParaRPr lang="en-GB"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0" name="Rectangle 52">
            <a:extLst>
              <a:ext uri="{FF2B5EF4-FFF2-40B4-BE49-F238E27FC236}">
                <a16:creationId xmlns:a16="http://schemas.microsoft.com/office/drawing/2014/main" id="{4A20E0EA-5B31-4040-892D-3773CEA2AFBD}"/>
              </a:ext>
            </a:extLst>
          </p:cNvPr>
          <p:cNvSpPr>
            <a:spLocks noChangeArrowheads="1"/>
          </p:cNvSpPr>
          <p:nvPr/>
        </p:nvSpPr>
        <p:spPr bwMode="auto">
          <a:xfrm>
            <a:off x="32846211" y="5576880"/>
            <a:ext cx="9901989" cy="1729398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REFERENCES</a:t>
            </a:r>
          </a:p>
          <a:p>
            <a:endParaRPr lang="en-US" sz="2800" dirty="0">
              <a:solidFill>
                <a:srgbClr val="000000"/>
              </a:solidFill>
              <a:latin typeface="Georgia" charset="0"/>
            </a:endParaRPr>
          </a:p>
          <a:p>
            <a:r>
              <a:rPr lang="en-US" sz="1800" dirty="0">
                <a:solidFill>
                  <a:srgbClr val="000000"/>
                </a:solidFill>
                <a:latin typeface="Times New Roman" panose="02020603050405020304" pitchFamily="18" charset="0"/>
                <a:cs typeface="Times New Roman" panose="02020603050405020304" pitchFamily="18" charset="0"/>
              </a:rPr>
              <a:t>The Reference body text only needs to be 16pt. </a:t>
            </a:r>
          </a:p>
          <a:p>
            <a:endParaRPr lang="en-US" sz="1800" dirty="0">
              <a:solidFill>
                <a:srgbClr val="000000"/>
              </a:solidFill>
              <a:latin typeface="Times New Roman" panose="02020603050405020304" pitchFamily="18" charset="0"/>
              <a:cs typeface="Times New Roman" panose="02020603050405020304" pitchFamily="18" charset="0"/>
            </a:endParaRPr>
          </a:p>
          <a:p>
            <a:r>
              <a:rPr lang="en-US" sz="1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Poster Printing</a:t>
            </a:r>
          </a:p>
          <a:p>
            <a:r>
              <a:rPr lang="en-US" sz="1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rPr>
              <a:t>You can have your poster printed through the RVU Print Center and charged to your student print account. (Contact the Department of Research and Scholarly Activity if you are short on funds.)</a:t>
            </a:r>
            <a:r>
              <a:rPr lang="en-US" sz="1800" dirty="0">
                <a:solidFill>
                  <a:srgbClr val="000000"/>
                </a:solidFill>
                <a:latin typeface="Times New Roman" panose="02020603050405020304" pitchFamily="18" charset="0"/>
                <a:cs typeface="Times New Roman" panose="02020603050405020304" pitchFamily="18" charset="0"/>
              </a:rPr>
              <a:t> </a:t>
            </a:r>
          </a:p>
          <a:p>
            <a:endParaRPr lang="en-US" sz="1800" dirty="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It’s recommended that you get your poster file to the Print Center at least a week in advance. Utah &amp; Montana Students, remember to account for shipping time which is 3-4 days. Follow the instructions below to submit your poster to the Print Center. </a:t>
            </a:r>
          </a:p>
          <a:p>
            <a:endParaRPr lang="en-US" sz="1800" dirty="0">
              <a:solidFill>
                <a:srgbClr val="000000"/>
              </a:solidFill>
              <a:latin typeface="Times New Roman" panose="02020603050405020304" pitchFamily="18" charset="0"/>
              <a:ea typeface="Nirmala UI" panose="020B0502040204020203" pitchFamily="34" charset="0"/>
              <a:cs typeface="Times New Roman" panose="02020603050405020304" pitchFamily="18" charset="0"/>
            </a:endParaRP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Delete all the slides except for your poster files and save as a PDF file (do not use “Print to PDF”)</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Go to </a:t>
            </a:r>
            <a:r>
              <a:rPr lang="en-US" sz="1800" dirty="0">
                <a:solidFill>
                  <a:srgbClr val="000000"/>
                </a:solidFill>
                <a:latin typeface="Times New Roman" panose="02020603050405020304" pitchFamily="18" charset="0"/>
                <a:cs typeface="Times New Roman" panose="02020603050405020304" pitchFamily="18" charset="0"/>
                <a:hlinkClick r:id="rId4"/>
              </a:rPr>
              <a:t>https://printcenter.rvu.edu</a:t>
            </a:r>
            <a:r>
              <a:rPr lang="en-US" sz="1800" dirty="0">
                <a:solidFill>
                  <a:srgbClr val="000000"/>
                </a:solidFill>
                <a:latin typeface="Times New Roman" panose="02020603050405020304" pitchFamily="18" charset="0"/>
                <a:cs typeface="Times New Roman" panose="02020603050405020304" pitchFamily="18" charset="0"/>
              </a:rPr>
              <a:t>.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on the “Poster” button and upload PDF file.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“Preview/Change Options” to select the material you would like to use (Standard or Polyester).</a:t>
            </a:r>
          </a:p>
          <a:p>
            <a:pPr marL="2286000" lvl="1" indent="-9144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Standard is a matte, tear and water resistant paper.</a:t>
            </a:r>
          </a:p>
          <a:p>
            <a:pPr marL="2286000" lvl="1" indent="-914400">
              <a:buFont typeface="+mj-lt"/>
              <a:buAutoNum type="alphaLcPeriod"/>
            </a:pPr>
            <a:r>
              <a:rPr lang="en-US" sz="1800" dirty="0">
                <a:solidFill>
                  <a:srgbClr val="000000"/>
                </a:solidFill>
                <a:latin typeface="Times New Roman" panose="02020603050405020304" pitchFamily="18" charset="0"/>
                <a:cs typeface="Times New Roman" panose="02020603050405020304" pitchFamily="18" charset="0"/>
              </a:rPr>
              <a:t>Polyester is recommended if you are traveling and would like to gently fold the poster in your suitcase and then steam out the wrinkles when you get to the hotel.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For Shipping, select which campus you will pick up the poster from. </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For Billing, select “Student Print Account”. If you are lacking funds reach out to the department of Research and Scholarly Activity.</a:t>
            </a:r>
          </a:p>
          <a:p>
            <a:pPr marL="514350" indent="-514350">
              <a:buAutoNum type="arabicPeriod"/>
            </a:pPr>
            <a:r>
              <a:rPr lang="en-US" sz="1800" dirty="0">
                <a:solidFill>
                  <a:srgbClr val="000000"/>
                </a:solidFill>
                <a:latin typeface="Times New Roman" panose="02020603050405020304" pitchFamily="18" charset="0"/>
                <a:cs typeface="Times New Roman" panose="02020603050405020304" pitchFamily="18" charset="0"/>
              </a:rPr>
              <a:t>Click “Place Order” once steps 1-6 are completed. </a:t>
            </a:r>
          </a:p>
          <a:p>
            <a:endParaRPr lang="en-US" sz="1800" b="1" dirty="0">
              <a:solidFill>
                <a:srgbClr val="000000"/>
              </a:solidFill>
              <a:latin typeface="Times New Roman" panose="02020603050405020304" pitchFamily="18" charset="0"/>
              <a:cs typeface="Times New Roman" panose="02020603050405020304" pitchFamily="18" charset="0"/>
            </a:endParaRPr>
          </a:p>
          <a:p>
            <a:r>
              <a:rPr lang="en-US" sz="1800" dirty="0">
                <a:solidFill>
                  <a:srgbClr val="000000"/>
                </a:solidFill>
                <a:latin typeface="Times New Roman" panose="02020603050405020304" pitchFamily="18" charset="0"/>
                <a:cs typeface="Times New Roman" panose="02020603050405020304" pitchFamily="18" charset="0"/>
              </a:rPr>
              <a:t>Posters can be printed up to 52” in width or height. Please keep this in mind if you want a different poster size. </a:t>
            </a:r>
          </a:p>
          <a:p>
            <a:r>
              <a:rPr lang="en-US" sz="1800" dirty="0">
                <a:solidFill>
                  <a:srgbClr val="000000"/>
                </a:solidFill>
                <a:latin typeface="Georgia" charset="0"/>
              </a:rPr>
              <a:t> </a:t>
            </a:r>
          </a:p>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ACKNOWLEDGEMENTS</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endParaRPr lang="en-US" sz="2800" dirty="0"/>
          </a:p>
          <a:p>
            <a:r>
              <a:rPr lang="en-US" sz="2800" dirty="0">
                <a:solidFill>
                  <a:srgbClr val="000000"/>
                </a:solidFill>
                <a:latin typeface="Times New Roman" panose="02020603050405020304" pitchFamily="18" charset="0"/>
                <a:cs typeface="Times New Roman" panose="02020603050405020304" pitchFamily="18" charset="0"/>
              </a:rPr>
              <a:t>Make sure you’</a:t>
            </a:r>
            <a:r>
              <a:rPr lang="en-US" altLang="ja-JP" sz="2800" dirty="0">
                <a:solidFill>
                  <a:srgbClr val="000000"/>
                </a:solidFill>
                <a:latin typeface="Times New Roman" panose="02020603050405020304" pitchFamily="18" charset="0"/>
                <a:cs typeface="Times New Roman" panose="02020603050405020304" pitchFamily="18" charset="0"/>
              </a:rPr>
              <a:t>ve acknowledged partner and funding agencies, either with text or with their logos.</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This template was created in collaboration with the Departments of Research, Marketing, and the Frank </a:t>
            </a:r>
            <a:r>
              <a:rPr lang="en-US" sz="2800" dirty="0" err="1">
                <a:solidFill>
                  <a:srgbClr val="000000"/>
                </a:solidFill>
                <a:latin typeface="Times New Roman" panose="02020603050405020304" pitchFamily="18" charset="0"/>
                <a:cs typeface="Times New Roman" panose="02020603050405020304" pitchFamily="18" charset="0"/>
              </a:rPr>
              <a:t>Ritchel</a:t>
            </a:r>
            <a:r>
              <a:rPr lang="en-US" sz="2800" dirty="0">
                <a:solidFill>
                  <a:srgbClr val="000000"/>
                </a:solidFill>
                <a:latin typeface="Times New Roman" panose="02020603050405020304" pitchFamily="18" charset="0"/>
                <a:cs typeface="Times New Roman" panose="02020603050405020304" pitchFamily="18" charset="0"/>
              </a:rPr>
              <a:t> Ames Memorial Library, especially Jensen Fisher. </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Comments or suggestions to update and improve this template are appreciated. To make a suggestion email: </a:t>
            </a:r>
            <a:r>
              <a:rPr lang="en-US" sz="2800" dirty="0">
                <a:solidFill>
                  <a:srgbClr val="000000"/>
                </a:solidFill>
                <a:latin typeface="Times New Roman" panose="02020603050405020304" pitchFamily="18" charset="0"/>
                <a:cs typeface="Times New Roman" panose="02020603050405020304" pitchFamily="18" charset="0"/>
                <a:hlinkClick r:id="rId5"/>
              </a:rPr>
              <a:t>printcenter@rvu.edu</a:t>
            </a:r>
            <a:r>
              <a:rPr lang="en-US" sz="2800" dirty="0">
                <a:solidFill>
                  <a:srgbClr val="000000"/>
                </a:solidFill>
                <a:latin typeface="Times New Roman" panose="02020603050405020304" pitchFamily="18" charset="0"/>
                <a:cs typeface="Times New Roman" panose="02020603050405020304" pitchFamily="18" charset="0"/>
              </a:rPr>
              <a:t> </a:t>
            </a:r>
          </a:p>
          <a:p>
            <a:endParaRPr lang="en-US" sz="1600" dirty="0">
              <a:solidFill>
                <a:srgbClr val="000000"/>
              </a:solidFill>
              <a:latin typeface="Times New Roman" panose="02020603050405020304" pitchFamily="18" charset="0"/>
              <a:ea typeface="Georgia" charset="0"/>
              <a:cs typeface="Times New Roman" panose="02020603050405020304" pitchFamily="18" charset="0"/>
            </a:endParaRPr>
          </a:p>
          <a:p>
            <a:endParaRPr lang="en-US" sz="1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31" name="Rectangle 33">
            <a:extLst>
              <a:ext uri="{FF2B5EF4-FFF2-40B4-BE49-F238E27FC236}">
                <a16:creationId xmlns:a16="http://schemas.microsoft.com/office/drawing/2014/main" id="{BA116A56-0CAA-4A6C-AC2A-E385895429F7}"/>
              </a:ext>
            </a:extLst>
          </p:cNvPr>
          <p:cNvSpPr>
            <a:spLocks noChangeArrowheads="1"/>
          </p:cNvSpPr>
          <p:nvPr/>
        </p:nvSpPr>
        <p:spPr bwMode="auto">
          <a:xfrm>
            <a:off x="1143000" y="5568860"/>
            <a:ext cx="9829800" cy="192723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213F7E"/>
                </a:solidFill>
                <a:latin typeface="Nirmala UI" panose="020B0502040204020203" pitchFamily="34" charset="0"/>
                <a:ea typeface="Nirmala UI" panose="020B0502040204020203" pitchFamily="34" charset="0"/>
                <a:cs typeface="Nirmala UI" panose="020B0502040204020203" pitchFamily="34" charset="0"/>
              </a:rPr>
              <a:t>AIM OR OBJECTIVE</a:t>
            </a:r>
            <a:endParaRPr lang="en-GB" sz="4000" b="1" dirty="0">
              <a:solidFill>
                <a:srgbClr val="213F7E"/>
              </a:solidFill>
              <a:latin typeface="Nirmala UI" panose="020B0502040204020203" pitchFamily="34" charset="0"/>
              <a:ea typeface="Nirmala UI" panose="020B0502040204020203" pitchFamily="34" charset="0"/>
              <a:cs typeface="Nirmala UI" panose="020B0502040204020203" pitchFamily="34" charset="0"/>
            </a:endParaRPr>
          </a:p>
          <a:p>
            <a:r>
              <a:rPr lang="en-US" sz="2800" dirty="0"/>
              <a:t> </a:t>
            </a:r>
          </a:p>
          <a:p>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How to use this template</a:t>
            </a:r>
          </a:p>
          <a:p>
            <a:r>
              <a:rPr lang="en-US" sz="2800" dirty="0">
                <a:solidFill>
                  <a:srgbClr val="000000"/>
                </a:solidFill>
                <a:latin typeface="Times New Roman" panose="02020603050405020304" pitchFamily="18" charset="0"/>
                <a:cs typeface="Times New Roman" panose="02020603050405020304" pitchFamily="18" charset="0"/>
              </a:rPr>
              <a:t>This template has been branded for Rocky Vista University and is meant to serve as a guide for creating your research poster. The text boxes and photo boxes may be resized, eliminated, or added as necessary. The main body text is currently set to Times New Roman 28pt. The headings are Nirmala UI Bold Underline 40pt font. To keep these settings, highlight the existing text and replace it with new text from a Microsoft Word document or other text-editing program. If you choose to change typefaces, use common ones such as Arial or Helvetica and keep the body text between 26 and 32 points.</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Additional RVU branding guidelines have been included in the last two slides. Please be mindful of RVU’s branding guidelines as you create your Research Poster. </a:t>
            </a:r>
          </a:p>
          <a:p>
            <a:r>
              <a:rPr lang="en-US" sz="2800" dirty="0">
                <a:solidFill>
                  <a:srgbClr val="000000"/>
                </a:solidFill>
                <a:latin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cs typeface="Times New Roman" panose="02020603050405020304" pitchFamily="18" charset="0"/>
              </a:rPr>
              <a:t>This template is 48</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x 36</a:t>
            </a:r>
            <a:r>
              <a:rPr lang="ja-JP" altLang="en-US" sz="2800" dirty="0">
                <a:solidFill>
                  <a:srgbClr val="000000"/>
                </a:solidFill>
                <a:latin typeface="Times New Roman" panose="02020603050405020304" pitchFamily="18" charset="0"/>
                <a:cs typeface="Times New Roman" panose="02020603050405020304" pitchFamily="18" charset="0"/>
              </a:rPr>
              <a:t>”</a:t>
            </a:r>
            <a:r>
              <a:rPr lang="en-US" altLang="ja-JP" sz="2800" dirty="0">
                <a:solidFill>
                  <a:srgbClr val="000000"/>
                </a:solidFill>
                <a:latin typeface="Times New Roman" panose="02020603050405020304" pitchFamily="18" charset="0"/>
                <a:cs typeface="Times New Roman" panose="02020603050405020304" pitchFamily="18" charset="0"/>
              </a:rPr>
              <a:t>, the most common research poster size. Check with the conference organizers for specific conference requirements regarding exact poster dimensions. </a:t>
            </a:r>
          </a:p>
          <a:p>
            <a:r>
              <a:rPr lang="en-US" altLang="ja-JP" sz="2800" dirty="0">
                <a:solidFill>
                  <a:srgbClr val="000000"/>
                </a:solidFill>
                <a:latin typeface="Times New Roman" panose="02020603050405020304" pitchFamily="18" charset="0"/>
                <a:cs typeface="Times New Roman" panose="02020603050405020304" pitchFamily="18" charset="0"/>
              </a:rPr>
              <a:t>If you need to resize your poster, click “Design&gt;Slide Size&gt;Custom Slide Size” and enter the correct dimensions.</a:t>
            </a:r>
          </a:p>
          <a:p>
            <a:endParaRPr lang="en-US" altLang="ja-JP" sz="2800" i="1"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This template was created in collaboration with the Departments of Research, Marketing, and the Frank </a:t>
            </a:r>
            <a:r>
              <a:rPr lang="en-US" sz="2800" dirty="0" err="1">
                <a:solidFill>
                  <a:srgbClr val="000000"/>
                </a:solidFill>
                <a:latin typeface="Times New Roman" panose="02020603050405020304" pitchFamily="18" charset="0"/>
                <a:cs typeface="Times New Roman" panose="02020603050405020304" pitchFamily="18" charset="0"/>
              </a:rPr>
              <a:t>Ritchel</a:t>
            </a:r>
            <a:r>
              <a:rPr lang="en-US" sz="2800" dirty="0">
                <a:solidFill>
                  <a:srgbClr val="000000"/>
                </a:solidFill>
                <a:latin typeface="Times New Roman" panose="02020603050405020304" pitchFamily="18" charset="0"/>
                <a:cs typeface="Times New Roman" panose="02020603050405020304" pitchFamily="18" charset="0"/>
              </a:rPr>
              <a:t> Ames Memorial Library, especially Jensen Fisher. Comments or suggestions to improve this template are appreciated. To make a suggestion email: </a:t>
            </a:r>
            <a:r>
              <a:rPr lang="en-US" sz="2800" dirty="0">
                <a:solidFill>
                  <a:srgbClr val="000000"/>
                </a:solidFill>
                <a:latin typeface="Times New Roman" panose="02020603050405020304" pitchFamily="18" charset="0"/>
                <a:cs typeface="Times New Roman" panose="02020603050405020304" pitchFamily="18" charset="0"/>
                <a:hlinkClick r:id="rId5"/>
              </a:rPr>
              <a:t>printcenter@rvu.edu</a:t>
            </a:r>
            <a:r>
              <a:rPr lang="en-US" sz="2800" dirty="0">
                <a:solidFill>
                  <a:srgbClr val="000000"/>
                </a:solidFill>
                <a:latin typeface="Times New Roman" panose="02020603050405020304" pitchFamily="18" charset="0"/>
                <a:cs typeface="Times New Roman" panose="02020603050405020304" pitchFamily="18" charset="0"/>
              </a:rPr>
              <a:t> </a:t>
            </a:r>
          </a:p>
          <a:p>
            <a:endParaRPr lang="en-US" sz="2800" dirty="0">
              <a:solidFill>
                <a:srgbClr val="000000"/>
              </a:solidFill>
              <a:latin typeface="Georgia" charset="0"/>
              <a:cs typeface="Georgia" charset="0"/>
            </a:endParaRPr>
          </a:p>
          <a:p>
            <a:r>
              <a:rPr lang="en-US" sz="2800" b="1" dirty="0" err="1">
                <a:solidFill>
                  <a:srgbClr val="213F7E"/>
                </a:solidFill>
                <a:latin typeface="Nirmala UI" panose="020B0502040204020203" pitchFamily="34" charset="0"/>
                <a:ea typeface="Nirmala UI" panose="020B0502040204020203" pitchFamily="34" charset="0"/>
                <a:cs typeface="Nirmala UI" panose="020B0502040204020203" pitchFamily="34" charset="0"/>
              </a:rPr>
              <a:t>IMRaD</a:t>
            </a:r>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 Format</a:t>
            </a:r>
          </a:p>
          <a:p>
            <a:r>
              <a:rPr lang="en-US" sz="2800" dirty="0">
                <a:solidFill>
                  <a:srgbClr val="000000"/>
                </a:solidFill>
                <a:latin typeface="Times New Roman" panose="02020603050405020304" pitchFamily="18" charset="0"/>
                <a:cs typeface="Times New Roman" panose="02020603050405020304" pitchFamily="18" charset="0"/>
              </a:rPr>
              <a:t>This template uses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which is the scientific writing structure that includes four or five major sections: introduction (I); research methods (M); results (R); analysis (a); and discussion (D). The </a:t>
            </a:r>
            <a:r>
              <a:rPr lang="en-US" sz="2800" dirty="0" err="1">
                <a:solidFill>
                  <a:srgbClr val="000000"/>
                </a:solidFill>
                <a:latin typeface="Times New Roman" panose="02020603050405020304" pitchFamily="18" charset="0"/>
                <a:cs typeface="Times New Roman" panose="02020603050405020304" pitchFamily="18" charset="0"/>
              </a:rPr>
              <a:t>IMRaD</a:t>
            </a:r>
            <a:r>
              <a:rPr lang="en-US" sz="2800" dirty="0">
                <a:solidFill>
                  <a:srgbClr val="000000"/>
                </a:solidFill>
                <a:latin typeface="Times New Roman" panose="02020603050405020304" pitchFamily="18" charset="0"/>
                <a:cs typeface="Times New Roman" panose="02020603050405020304" pitchFamily="18" charset="0"/>
              </a:rPr>
              <a:t> format is the most commonly used format in scientific article and journal writing and is used widely across most scientific and research fields.</a:t>
            </a:r>
          </a:p>
          <a:p>
            <a:r>
              <a:rPr lang="en-US" sz="2800" dirty="0">
                <a:solidFill>
                  <a:srgbClr val="000000"/>
                </a:solidFill>
                <a:latin typeface="Times New Roman" panose="02020603050405020304" pitchFamily="18" charset="0"/>
                <a:cs typeface="Times New Roman" panose="02020603050405020304" pitchFamily="18" charset="0"/>
              </a:rPr>
              <a:t>Note that these five sections should </a:t>
            </a:r>
            <a:r>
              <a:rPr lang="en-US" sz="2800" b="1" dirty="0">
                <a:solidFill>
                  <a:srgbClr val="000000"/>
                </a:solidFill>
                <a:latin typeface="Times New Roman" panose="02020603050405020304" pitchFamily="18" charset="0"/>
                <a:cs typeface="Times New Roman" panose="02020603050405020304" pitchFamily="18" charset="0"/>
              </a:rPr>
              <a:t>always</a:t>
            </a:r>
            <a:r>
              <a:rPr lang="en-US" sz="2800" dirty="0">
                <a:solidFill>
                  <a:srgbClr val="000000"/>
                </a:solidFill>
                <a:latin typeface="Times New Roman" panose="02020603050405020304" pitchFamily="18" charset="0"/>
                <a:cs typeface="Times New Roman" panose="02020603050405020304" pitchFamily="18" charset="0"/>
              </a:rPr>
              <a:t> go in the order listed below:</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Introduction</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Methods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Results</a:t>
            </a:r>
          </a:p>
          <a:p>
            <a:pPr marL="514350" indent="-514350">
              <a:buFont typeface="+mj-lt"/>
              <a:buAutoNum type="arabicPeriod"/>
            </a:pPr>
            <a:r>
              <a:rPr lang="en-US" sz="2800" dirty="0">
                <a:solidFill>
                  <a:srgbClr val="000000"/>
                </a:solidFill>
                <a:latin typeface="Times New Roman" panose="02020603050405020304" pitchFamily="18" charset="0"/>
                <a:cs typeface="Times New Roman" panose="02020603050405020304" pitchFamily="18" charset="0"/>
              </a:rPr>
              <a:t>Analysis or Discussion</a:t>
            </a: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Georgia" charset="0"/>
              <a:cs typeface="Georgia" charset="0"/>
            </a:endParaRPr>
          </a:p>
        </p:txBody>
      </p:sp>
      <p:cxnSp>
        <p:nvCxnSpPr>
          <p:cNvPr id="33" name="Straight Connector 32">
            <a:extLst>
              <a:ext uri="{FF2B5EF4-FFF2-40B4-BE49-F238E27FC236}">
                <a16:creationId xmlns:a16="http://schemas.microsoft.com/office/drawing/2014/main" id="{D666F7D3-809A-42FC-B6E5-BCC1DDC59522}"/>
              </a:ext>
            </a:extLst>
          </p:cNvPr>
          <p:cNvCxnSpPr/>
          <p:nvPr/>
        </p:nvCxnSpPr>
        <p:spPr>
          <a:xfrm>
            <a:off x="0" y="5181600"/>
            <a:ext cx="43891200" cy="0"/>
          </a:xfrm>
          <a:prstGeom prst="line">
            <a:avLst/>
          </a:prstGeom>
          <a:ln w="3810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57DC38DA-E33F-4DAE-9A16-ABB4C4123E69}"/>
              </a:ext>
            </a:extLst>
          </p:cNvPr>
          <p:cNvCxnSpPr/>
          <p:nvPr/>
        </p:nvCxnSpPr>
        <p:spPr>
          <a:xfrm>
            <a:off x="0" y="152400"/>
            <a:ext cx="43891200" cy="0"/>
          </a:xfrm>
          <a:prstGeom prst="line">
            <a:avLst/>
          </a:prstGeom>
          <a:ln w="381000"/>
        </p:spPr>
        <p:style>
          <a:lnRef idx="3">
            <a:schemeClr val="dk1"/>
          </a:lnRef>
          <a:fillRef idx="0">
            <a:schemeClr val="dk1"/>
          </a:fillRef>
          <a:effectRef idx="2">
            <a:schemeClr val="dk1"/>
          </a:effectRef>
          <a:fontRef idx="minor">
            <a:schemeClr val="tx1"/>
          </a:fontRef>
        </p:style>
      </p:cxnSp>
      <p:sp>
        <p:nvSpPr>
          <p:cNvPr id="35" name="Rectangle 5">
            <a:extLst>
              <a:ext uri="{FF2B5EF4-FFF2-40B4-BE49-F238E27FC236}">
                <a16:creationId xmlns:a16="http://schemas.microsoft.com/office/drawing/2014/main" id="{671820E3-A311-4F27-8790-F966DB531BFE}"/>
              </a:ext>
            </a:extLst>
          </p:cNvPr>
          <p:cNvSpPr>
            <a:spLocks noChangeArrowheads="1"/>
          </p:cNvSpPr>
          <p:nvPr/>
        </p:nvSpPr>
        <p:spPr bwMode="auto">
          <a:xfrm>
            <a:off x="1371599" y="3029045"/>
            <a:ext cx="32389011"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43" tIns="45614" rIns="91243" bIns="45614">
            <a:spAutoFit/>
          </a:bodyPr>
          <a:lstStyle/>
          <a:p>
            <a:pPr>
              <a:spcBef>
                <a:spcPct val="50000"/>
              </a:spcBef>
            </a:pPr>
            <a:r>
              <a:rPr lang="en-US" sz="50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Presenter name, Associates and Collaborators (Including your Mentor)</a:t>
            </a:r>
            <a:br>
              <a:rPr lang="en-US" sz="4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br>
            <a:r>
              <a:rPr lang="en-US" sz="2800" b="1" dirty="0">
                <a:solidFill>
                  <a:srgbClr val="213F7E"/>
                </a:solidFill>
                <a:latin typeface="Nirmala UI" panose="020B0502040204020203" pitchFamily="34" charset="0"/>
                <a:ea typeface="Nirmala UI" panose="020B0502040204020203" pitchFamily="34" charset="0"/>
                <a:cs typeface="Nirmala UI" panose="020B0502040204020203" pitchFamily="34" charset="0"/>
              </a:rPr>
              <a:t>Department of XXXXXXXXXXXXXXXX, College of XXXXXXXXXXXXXXXXXX, Rocky Vista University</a:t>
            </a:r>
          </a:p>
        </p:txBody>
      </p:sp>
      <p:sp>
        <p:nvSpPr>
          <p:cNvPr id="36" name="TextBox 91">
            <a:extLst>
              <a:ext uri="{FF2B5EF4-FFF2-40B4-BE49-F238E27FC236}">
                <a16:creationId xmlns:a16="http://schemas.microsoft.com/office/drawing/2014/main" id="{638700FC-C7F7-4C28-A45C-03411398B938}"/>
              </a:ext>
            </a:extLst>
          </p:cNvPr>
          <p:cNvSpPr txBox="1">
            <a:spLocks noChangeArrowheads="1"/>
          </p:cNvSpPr>
          <p:nvPr/>
        </p:nvSpPr>
        <p:spPr bwMode="auto">
          <a:xfrm>
            <a:off x="1215189" y="1318230"/>
            <a:ext cx="3238901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9600" b="1" dirty="0">
                <a:latin typeface="Nirmala UI" panose="020B0502040204020203" pitchFamily="34" charset="0"/>
                <a:ea typeface="Nirmala UI" panose="020B0502040204020203" pitchFamily="34" charset="0"/>
                <a:cs typeface="Nirmala UI" panose="020B0502040204020203" pitchFamily="34" charset="0"/>
              </a:rPr>
              <a:t>Template for a 48</a:t>
            </a:r>
            <a:r>
              <a:rPr lang="ja-JP" altLang="en-US" sz="9600" b="1" dirty="0">
                <a:latin typeface="Nirmala UI" panose="020B0502040204020203" pitchFamily="34" charset="0"/>
                <a:cs typeface="Nirmala UI" panose="020B0502040204020203" pitchFamily="34" charset="0"/>
              </a:rPr>
              <a:t>”</a:t>
            </a:r>
            <a:r>
              <a:rPr lang="en-US" altLang="ja-JP" sz="9600" b="1" dirty="0">
                <a:latin typeface="Nirmala UI" panose="020B0502040204020203" pitchFamily="34" charset="0"/>
                <a:ea typeface="Nirmala UI" panose="020B0502040204020203" pitchFamily="34" charset="0"/>
                <a:cs typeface="Nirmala UI" panose="020B0502040204020203" pitchFamily="34" charset="0"/>
              </a:rPr>
              <a:t>x 36</a:t>
            </a:r>
            <a:r>
              <a:rPr lang="ja-JP" altLang="en-US" sz="9600" b="1" dirty="0">
                <a:latin typeface="Nirmala UI" panose="020B0502040204020203" pitchFamily="34" charset="0"/>
                <a:cs typeface="Nirmala UI" panose="020B0502040204020203" pitchFamily="34" charset="0"/>
              </a:rPr>
              <a:t>”</a:t>
            </a:r>
            <a:r>
              <a:rPr lang="en-US" altLang="ja-JP" sz="9600" b="1" dirty="0">
                <a:latin typeface="Nirmala UI" panose="020B0502040204020203" pitchFamily="34" charset="0"/>
                <a:ea typeface="Nirmala UI" panose="020B0502040204020203" pitchFamily="34" charset="0"/>
                <a:cs typeface="Nirmala UI" panose="020B0502040204020203" pitchFamily="34" charset="0"/>
              </a:rPr>
              <a:t> poster</a:t>
            </a:r>
            <a:endParaRPr lang="en-US" sz="96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7" name="Picture 16">
            <a:extLst>
              <a:ext uri="{FF2B5EF4-FFF2-40B4-BE49-F238E27FC236}">
                <a16:creationId xmlns:a16="http://schemas.microsoft.com/office/drawing/2014/main" id="{2B747826-44A2-4B11-952B-8CD754ACD1E6}"/>
              </a:ext>
            </a:extLst>
          </p:cNvPr>
          <p:cNvPicPr>
            <a:picLocks noChangeAspect="1"/>
          </p:cNvPicPr>
          <p:nvPr/>
        </p:nvPicPr>
        <p:blipFill>
          <a:blip r:embed="rId6"/>
          <a:stretch>
            <a:fillRect/>
          </a:stretch>
        </p:blipFill>
        <p:spPr>
          <a:xfrm>
            <a:off x="37189611" y="30162527"/>
            <a:ext cx="5486400" cy="2152531"/>
          </a:xfrm>
          <a:prstGeom prst="rect">
            <a:avLst/>
          </a:prstGeom>
        </p:spPr>
      </p:pic>
      <p:sp>
        <p:nvSpPr>
          <p:cNvPr id="14" name="Rectangle 21">
            <a:extLst>
              <a:ext uri="{FF2B5EF4-FFF2-40B4-BE49-F238E27FC236}">
                <a16:creationId xmlns:a16="http://schemas.microsoft.com/office/drawing/2014/main" id="{58DAF35D-16E3-4C94-BCE8-9730B1CB399D}"/>
              </a:ext>
            </a:extLst>
          </p:cNvPr>
          <p:cNvSpPr>
            <a:spLocks noChangeArrowheads="1"/>
          </p:cNvSpPr>
          <p:nvPr/>
        </p:nvSpPr>
        <p:spPr bwMode="auto">
          <a:xfrm>
            <a:off x="12192000" y="26276301"/>
            <a:ext cx="5399087" cy="3598862"/>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5" name="Text Box 22">
            <a:extLst>
              <a:ext uri="{FF2B5EF4-FFF2-40B4-BE49-F238E27FC236}">
                <a16:creationId xmlns:a16="http://schemas.microsoft.com/office/drawing/2014/main" id="{39AF5E9B-33E3-45B0-80E5-7382ACF3CD66}"/>
              </a:ext>
            </a:extLst>
          </p:cNvPr>
          <p:cNvSpPr txBox="1">
            <a:spLocks noChangeArrowheads="1"/>
          </p:cNvSpPr>
          <p:nvPr/>
        </p:nvSpPr>
        <p:spPr bwMode="auto">
          <a:xfrm>
            <a:off x="17974092" y="26287187"/>
            <a:ext cx="3505200" cy="2825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chemeClr val="bg1">
                  <a:lumMod val="50000"/>
                </a:schemeClr>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
        <p:nvSpPr>
          <p:cNvPr id="16" name="Rectangle 13">
            <a:extLst>
              <a:ext uri="{FF2B5EF4-FFF2-40B4-BE49-F238E27FC236}">
                <a16:creationId xmlns:a16="http://schemas.microsoft.com/office/drawing/2014/main" id="{63343E50-C461-4E0E-AB3F-76BCB9BA2054}"/>
              </a:ext>
            </a:extLst>
          </p:cNvPr>
          <p:cNvSpPr>
            <a:spLocks noChangeArrowheads="1"/>
          </p:cNvSpPr>
          <p:nvPr/>
        </p:nvSpPr>
        <p:spPr bwMode="auto">
          <a:xfrm>
            <a:off x="22747705" y="25964028"/>
            <a:ext cx="8915400" cy="3598863"/>
          </a:xfrm>
          <a:prstGeom prst="rect">
            <a:avLst/>
          </a:prstGeom>
          <a:solidFill>
            <a:srgbClr val="EEEEEE"/>
          </a:solidFill>
          <a:ln w="9525">
            <a:solidFill>
              <a:schemeClr val="tx1"/>
            </a:solidFill>
            <a:miter lim="800000"/>
            <a:headEnd/>
            <a:tailEnd/>
          </a:ln>
        </p:spPr>
        <p:txBody>
          <a:bodyPr wrap="none" anchor="ctr"/>
          <a:lstStyle/>
          <a:p>
            <a:endParaRPr lang="en-US" dirty="0"/>
          </a:p>
        </p:txBody>
      </p:sp>
      <p:sp>
        <p:nvSpPr>
          <p:cNvPr id="18" name="Text Box 14">
            <a:extLst>
              <a:ext uri="{FF2B5EF4-FFF2-40B4-BE49-F238E27FC236}">
                <a16:creationId xmlns:a16="http://schemas.microsoft.com/office/drawing/2014/main" id="{A13789FD-F2D9-490E-A82A-290621A16102}"/>
              </a:ext>
            </a:extLst>
          </p:cNvPr>
          <p:cNvSpPr txBox="1">
            <a:spLocks noChangeArrowheads="1"/>
          </p:cNvSpPr>
          <p:nvPr/>
        </p:nvSpPr>
        <p:spPr bwMode="auto">
          <a:xfrm>
            <a:off x="22802850" y="30147161"/>
            <a:ext cx="8915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solidFill>
                  <a:srgbClr val="000000"/>
                </a:solidFill>
                <a:latin typeface="Times New Roman" panose="02020603050405020304" pitchFamily="18" charset="0"/>
                <a:cs typeface="Times New Roman" panose="02020603050405020304" pitchFamily="18" charset="0"/>
              </a:rPr>
              <a:t>Captions should be set in a serif style font such as Times or Georgia, 18 to 24 size, italic style. </a:t>
            </a:r>
          </a:p>
          <a:p>
            <a:pPr eaLnBrk="1" hangingPunct="1"/>
            <a:endParaRPr lang="en-AU" sz="2000" i="1" dirty="0">
              <a:solidFill>
                <a:srgbClr val="000000"/>
              </a:solidFill>
              <a:latin typeface="Times New Roman" panose="02020603050405020304" pitchFamily="18" charset="0"/>
              <a:cs typeface="Times New Roman" panose="02020603050405020304" pitchFamily="18" charset="0"/>
            </a:endParaRPr>
          </a:p>
          <a:p>
            <a:pPr eaLnBrk="1" hangingPunct="1"/>
            <a:r>
              <a:rPr lang="en-US" sz="2000" i="1" dirty="0">
                <a:solidFill>
                  <a:srgbClr val="000000"/>
                </a:solidFill>
                <a:latin typeface="Times New Roman" panose="02020603050405020304" pitchFamily="18" charset="0"/>
                <a:cs typeface="Times New Roman" panose="02020603050405020304" pitchFamily="18" charset="0"/>
              </a:rPr>
              <a:t>Keep captions short and direct. Reference when and where the photo was taken.</a:t>
            </a:r>
            <a:endParaRPr lang="en-AU" sz="2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62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9647A81D-B9A6-4674-BE3A-97C362201B85}"/>
              </a:ext>
            </a:extLst>
          </p:cNvPr>
          <p:cNvSpPr txBox="1">
            <a:spLocks noChangeArrowheads="1"/>
          </p:cNvSpPr>
          <p:nvPr/>
        </p:nvSpPr>
        <p:spPr bwMode="auto">
          <a:xfrm>
            <a:off x="2895600" y="2348194"/>
            <a:ext cx="30099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7200" b="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Rocky Vista University Branding Guidelines</a:t>
            </a:r>
          </a:p>
        </p:txBody>
      </p:sp>
      <p:sp>
        <p:nvSpPr>
          <p:cNvPr id="4" name="TextBox 1">
            <a:extLst>
              <a:ext uri="{FF2B5EF4-FFF2-40B4-BE49-F238E27FC236}">
                <a16:creationId xmlns:a16="http://schemas.microsoft.com/office/drawing/2014/main" id="{43A8B4D3-90B9-4175-A418-0A522BA1A47C}"/>
              </a:ext>
            </a:extLst>
          </p:cNvPr>
          <p:cNvSpPr txBox="1">
            <a:spLocks noChangeArrowheads="1"/>
          </p:cNvSpPr>
          <p:nvPr/>
        </p:nvSpPr>
        <p:spPr bwMode="auto">
          <a:xfrm>
            <a:off x="2906485" y="4648200"/>
            <a:ext cx="37259069" cy="2262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lvl="0"/>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consistency in RVU Branding, please review the following guidelines provided by the Marketing department. </a:t>
            </a:r>
          </a:p>
          <a:p>
            <a:pPr lvl="0"/>
            <a:endPar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endParaRPr>
          </a:p>
          <a:p>
            <a:pPr marL="114300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The term "Rocky Vista" should never be used. Either "Rocky Vista University" or "RVU“</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If you are specifying the Utah campus, it should appear as "Rocky Vista University Utah" or "RVU-UT"; likewise, the Colorado campus would appear as "Rocky Vista University Colorado" or "RVU-CO“</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The Montana campus should be listed as “Montana College of Osteopathic Medicine”</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List Research author names as follows: Last name, First name, Credentials, Organization; &lt;next name&gt; </a:t>
            </a:r>
          </a:p>
          <a:p>
            <a:pPr marL="2362200" lvl="1" indent="-1143000">
              <a:lnSpc>
                <a:spcPct val="150000"/>
              </a:lnSpc>
              <a:buFont typeface="+mj-lt"/>
              <a:buAutoNum type="alphaL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(Ex: Jane Smith, OMS I, Rocky Vista University; John Smith, DO, Rocky Vista University)</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Credentials should be capitalized--with the exception of a couple--and without commas (e.g. DO, MD, PhD, PharmD, MPhil)</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Credentials only at a Master's level or higher should be used (not Bachelor's)</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Do not use "Dr." at the beginning of their name, as it is redundant with their credentials </a:t>
            </a:r>
          </a:p>
          <a:p>
            <a:pPr marL="2476500" lvl="1" indent="-1143000">
              <a:lnSpc>
                <a:spcPct val="150000"/>
              </a:lnSpc>
              <a:buFont typeface="+mj-lt"/>
              <a:buAutoNum type="alphaL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(Ex: Dr. Jane Smith, DO)</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If you are going to use RVU department names, it should be in this format: Department of ___________ (instead of __________ Department)</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COM students, use the format: OMS I, OMS II, etc.</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PA students, use the format: PAS I, PAS II, etc.</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MSBS students, use the format: MSBS Student</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COM alumni, use the format: DO '&lt;graduation year&gt; (ex: DO '21)</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PA alumni, use the format: MPAS '&lt;graduation year&gt; (ex:. MPAS '21)</a:t>
            </a:r>
          </a:p>
          <a:p>
            <a:pPr marL="1143000" lvl="0" indent="-1143000">
              <a:lnSpc>
                <a:spcPct val="150000"/>
              </a:lnSpc>
              <a:buFont typeface="+mj-lt"/>
              <a:buAutoNum type="arabicPeriod"/>
            </a:pPr>
            <a:r>
              <a:rPr lang="en-US" sz="4800"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For MSBS alumni, they should use the format: MSBS '&lt;graduation year&gt; (ex: MSBS '21)</a:t>
            </a:r>
          </a:p>
          <a:p>
            <a:pPr eaLnBrk="1" hangingPunct="1"/>
            <a:endParaRPr lang="en-US" sz="7200" dirty="0">
              <a:solidFill>
                <a:schemeClr val="accent5"/>
              </a:solidFill>
              <a:latin typeface="Nirmala UI" panose="020B0502040204020203" pitchFamily="34" charset="0"/>
              <a:ea typeface="Nirmala UI" panose="020B0502040204020203" pitchFamily="34" charset="0"/>
              <a:cs typeface="Nirmala UI" panose="020B0502040204020203" pitchFamily="34" charset="0"/>
            </a:endParaRPr>
          </a:p>
        </p:txBody>
      </p:sp>
      <p:cxnSp>
        <p:nvCxnSpPr>
          <p:cNvPr id="6" name="Straight Connector 5">
            <a:extLst>
              <a:ext uri="{FF2B5EF4-FFF2-40B4-BE49-F238E27FC236}">
                <a16:creationId xmlns:a16="http://schemas.microsoft.com/office/drawing/2014/main" id="{B6D37151-87B0-42D6-9E7B-F048CD47E1E8}"/>
              </a:ext>
            </a:extLst>
          </p:cNvPr>
          <p:cNvCxnSpPr/>
          <p:nvPr/>
        </p:nvCxnSpPr>
        <p:spPr>
          <a:xfrm>
            <a:off x="2895600" y="3733800"/>
            <a:ext cx="37259069" cy="0"/>
          </a:xfrm>
          <a:prstGeom prst="line">
            <a:avLst/>
          </a:prstGeom>
          <a:ln>
            <a:solidFill>
              <a:srgbClr val="FAA2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3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C2EC9A-03CA-44E0-895B-1AEFC50A1E18}"/>
              </a:ext>
            </a:extLst>
          </p:cNvPr>
          <p:cNvSpPr/>
          <p:nvPr/>
        </p:nvSpPr>
        <p:spPr>
          <a:xfrm>
            <a:off x="28879800" y="5241607"/>
            <a:ext cx="10475128" cy="5003989"/>
          </a:xfrm>
          <a:prstGeom prst="rect">
            <a:avLst/>
          </a:prstGeom>
          <a:solidFill>
            <a:srgbClr val="213F7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a:p>
        </p:txBody>
      </p:sp>
      <p:sp>
        <p:nvSpPr>
          <p:cNvPr id="16385" name="TextBox 1"/>
          <p:cNvSpPr txBox="1">
            <a:spLocks noChangeArrowheads="1"/>
          </p:cNvSpPr>
          <p:nvPr/>
        </p:nvSpPr>
        <p:spPr bwMode="auto">
          <a:xfrm>
            <a:off x="3660331" y="3483792"/>
            <a:ext cx="30099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7200" b="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Rocky Vista University Logos</a:t>
            </a:r>
          </a:p>
        </p:txBody>
      </p:sp>
      <p:pic>
        <p:nvPicPr>
          <p:cNvPr id="8" name="Picture 7">
            <a:extLst>
              <a:ext uri="{FF2B5EF4-FFF2-40B4-BE49-F238E27FC236}">
                <a16:creationId xmlns:a16="http://schemas.microsoft.com/office/drawing/2014/main" id="{AB2D13CF-51FB-43B5-A543-1E2B83BA66F0}"/>
              </a:ext>
            </a:extLst>
          </p:cNvPr>
          <p:cNvPicPr>
            <a:picLocks noChangeAspect="1"/>
          </p:cNvPicPr>
          <p:nvPr/>
        </p:nvPicPr>
        <p:blipFill>
          <a:blip r:embed="rId2"/>
          <a:stretch>
            <a:fillRect/>
          </a:stretch>
        </p:blipFill>
        <p:spPr>
          <a:xfrm>
            <a:off x="3486161" y="5335576"/>
            <a:ext cx="10189367" cy="4000784"/>
          </a:xfrm>
          <a:prstGeom prst="rect">
            <a:avLst/>
          </a:prstGeom>
        </p:spPr>
      </p:pic>
      <p:pic>
        <p:nvPicPr>
          <p:cNvPr id="13" name="Picture 12">
            <a:extLst>
              <a:ext uri="{FF2B5EF4-FFF2-40B4-BE49-F238E27FC236}">
                <a16:creationId xmlns:a16="http://schemas.microsoft.com/office/drawing/2014/main" id="{FD905C43-804F-41CB-B45B-D087F7E4F6FA}"/>
              </a:ext>
            </a:extLst>
          </p:cNvPr>
          <p:cNvPicPr>
            <a:picLocks noChangeAspect="1"/>
          </p:cNvPicPr>
          <p:nvPr/>
        </p:nvPicPr>
        <p:blipFill>
          <a:blip r:embed="rId3"/>
          <a:stretch>
            <a:fillRect/>
          </a:stretch>
        </p:blipFill>
        <p:spPr>
          <a:xfrm>
            <a:off x="15544800" y="5367832"/>
            <a:ext cx="10475128" cy="4004088"/>
          </a:xfrm>
          <a:prstGeom prst="rect">
            <a:avLst/>
          </a:prstGeom>
        </p:spPr>
      </p:pic>
      <p:sp>
        <p:nvSpPr>
          <p:cNvPr id="2" name="Rectangle 1">
            <a:extLst>
              <a:ext uri="{FF2B5EF4-FFF2-40B4-BE49-F238E27FC236}">
                <a16:creationId xmlns:a16="http://schemas.microsoft.com/office/drawing/2014/main" id="{7692567E-B4FC-4C7B-B6E9-240A5C82A56B}"/>
              </a:ext>
            </a:extLst>
          </p:cNvPr>
          <p:cNvSpPr/>
          <p:nvPr/>
        </p:nvSpPr>
        <p:spPr>
          <a:xfrm>
            <a:off x="3660331" y="14626114"/>
            <a:ext cx="8455470" cy="3231654"/>
          </a:xfrm>
          <a:prstGeom prst="rect">
            <a:avLst/>
          </a:prstGeom>
        </p:spPr>
        <p:txBody>
          <a:bodyPr wrap="square">
            <a:spAutoFit/>
          </a:bodyPr>
          <a:lstStyle/>
          <a:p>
            <a:r>
              <a:rPr lang="en-US" sz="5400" b="1" dirty="0">
                <a:solidFill>
                  <a:srgbClr val="221E1F"/>
                </a:solidFill>
                <a:latin typeface="Agenda Bold" panose="02000603040000020004" pitchFamily="50" charset="0"/>
              </a:rPr>
              <a:t>Nirmala UI Bold 123456</a:t>
            </a:r>
            <a:endParaRPr lang="en-US" sz="5400" dirty="0">
              <a:solidFill>
                <a:srgbClr val="221E1F"/>
              </a:solidFill>
              <a:latin typeface="Agenda Bold" panose="02000603040000020004" pitchFamily="50" charset="0"/>
            </a:endParaRPr>
          </a:p>
          <a:p>
            <a:r>
              <a:rPr lang="en-US" sz="5400" dirty="0">
                <a:solidFill>
                  <a:srgbClr val="221E1F"/>
                </a:solidFill>
                <a:latin typeface="Agenda Regular" panose="02000603040000020004" pitchFamily="50" charset="0"/>
              </a:rPr>
              <a:t>Nirmala UI Bold 123456</a:t>
            </a:r>
          </a:p>
          <a:p>
            <a:endParaRPr lang="en-US" sz="9600" dirty="0">
              <a:latin typeface="Agenda Bold" panose="02000603040000020004" pitchFamily="50" charset="0"/>
            </a:endParaRPr>
          </a:p>
        </p:txBody>
      </p:sp>
      <p:sp>
        <p:nvSpPr>
          <p:cNvPr id="3" name="Rectangle 2">
            <a:extLst>
              <a:ext uri="{FF2B5EF4-FFF2-40B4-BE49-F238E27FC236}">
                <a16:creationId xmlns:a16="http://schemas.microsoft.com/office/drawing/2014/main" id="{887C832E-04DA-4161-83CC-FDC547EB11B9}"/>
              </a:ext>
            </a:extLst>
          </p:cNvPr>
          <p:cNvSpPr/>
          <p:nvPr/>
        </p:nvSpPr>
        <p:spPr>
          <a:xfrm>
            <a:off x="3638560" y="12725400"/>
            <a:ext cx="33070800" cy="1200329"/>
          </a:xfrm>
          <a:prstGeom prst="rect">
            <a:avLst/>
          </a:prstGeom>
        </p:spPr>
        <p:txBody>
          <a:bodyPr wrap="square">
            <a:spAutoFit/>
          </a:bodyPr>
          <a:lstStyle/>
          <a:p>
            <a:r>
              <a:rPr lang="en-US" sz="7200" b="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Rocky Vista University Approved Fonts</a:t>
            </a:r>
            <a:endParaRPr lang="en-US" sz="7200" dirty="0"/>
          </a:p>
        </p:txBody>
      </p:sp>
      <p:sp>
        <p:nvSpPr>
          <p:cNvPr id="7" name="Rectangle 6">
            <a:extLst>
              <a:ext uri="{FF2B5EF4-FFF2-40B4-BE49-F238E27FC236}">
                <a16:creationId xmlns:a16="http://schemas.microsoft.com/office/drawing/2014/main" id="{8B6F3B94-8DED-4CF6-AE14-DDB13791134A}"/>
              </a:ext>
            </a:extLst>
          </p:cNvPr>
          <p:cNvSpPr/>
          <p:nvPr/>
        </p:nvSpPr>
        <p:spPr>
          <a:xfrm>
            <a:off x="3660331" y="19507200"/>
            <a:ext cx="33070800" cy="1200329"/>
          </a:xfrm>
          <a:prstGeom prst="rect">
            <a:avLst/>
          </a:prstGeom>
        </p:spPr>
        <p:txBody>
          <a:bodyPr wrap="square">
            <a:spAutoFit/>
          </a:bodyPr>
          <a:lstStyle/>
          <a:p>
            <a:r>
              <a:rPr lang="en-US" sz="7200" b="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Rocky Vista University Approved Colors</a:t>
            </a:r>
            <a:endParaRPr lang="en-US" sz="7200" dirty="0"/>
          </a:p>
        </p:txBody>
      </p:sp>
      <p:sp>
        <p:nvSpPr>
          <p:cNvPr id="4" name="Rectangle 3">
            <a:extLst>
              <a:ext uri="{FF2B5EF4-FFF2-40B4-BE49-F238E27FC236}">
                <a16:creationId xmlns:a16="http://schemas.microsoft.com/office/drawing/2014/main" id="{DEDAB8B2-E5DD-47BD-AEBB-9A4D5DAABC00}"/>
              </a:ext>
            </a:extLst>
          </p:cNvPr>
          <p:cNvSpPr/>
          <p:nvPr/>
        </p:nvSpPr>
        <p:spPr>
          <a:xfrm>
            <a:off x="3962400" y="21469529"/>
            <a:ext cx="5334000" cy="3886200"/>
          </a:xfrm>
          <a:prstGeom prst="rect">
            <a:avLst/>
          </a:prstGeom>
          <a:solidFill>
            <a:srgbClr val="213F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40BD73-F577-4E72-BA38-15FE5F550384}"/>
              </a:ext>
            </a:extLst>
          </p:cNvPr>
          <p:cNvSpPr/>
          <p:nvPr/>
        </p:nvSpPr>
        <p:spPr>
          <a:xfrm>
            <a:off x="10037994" y="21469529"/>
            <a:ext cx="5334000" cy="3886200"/>
          </a:xfrm>
          <a:prstGeom prst="rect">
            <a:avLst/>
          </a:prstGeom>
          <a:solidFill>
            <a:srgbClr val="FAA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19399A-2AD3-4679-8B8F-3AC11DDDF904}"/>
              </a:ext>
            </a:extLst>
          </p:cNvPr>
          <p:cNvSpPr/>
          <p:nvPr/>
        </p:nvSpPr>
        <p:spPr>
          <a:xfrm>
            <a:off x="3962400" y="25763786"/>
            <a:ext cx="3360215" cy="1938992"/>
          </a:xfrm>
          <a:prstGeom prst="rect">
            <a:avLst/>
          </a:prstGeom>
        </p:spPr>
        <p:txBody>
          <a:bodyPr wrap="none">
            <a:spAutoFit/>
          </a:bodyPr>
          <a:lstStyle/>
          <a:p>
            <a:r>
              <a:rPr lang="en-US" sz="4000" b="1" dirty="0">
                <a:solidFill>
                  <a:srgbClr val="221E1F"/>
                </a:solidFill>
                <a:latin typeface="Nirmala UI" panose="020B0502040204020203" pitchFamily="34" charset="0"/>
                <a:ea typeface="Nirmala UI" panose="020B0502040204020203" pitchFamily="34" charset="0"/>
                <a:cs typeface="Nirmala UI" panose="020B0502040204020203" pitchFamily="34" charset="0"/>
              </a:rPr>
              <a:t>RVU Blue</a:t>
            </a:r>
          </a:p>
          <a:p>
            <a:r>
              <a:rPr lang="en-US" sz="4000" dirty="0">
                <a:solidFill>
                  <a:srgbClr val="221E1F"/>
                </a:solidFill>
                <a:latin typeface="Nirmala UI" panose="020B0502040204020203" pitchFamily="34" charset="0"/>
                <a:ea typeface="Nirmala UI" panose="020B0502040204020203" pitchFamily="34" charset="0"/>
                <a:cs typeface="Nirmala UI" panose="020B0502040204020203" pitchFamily="34" charset="0"/>
              </a:rPr>
              <a:t>R33 G63 B126</a:t>
            </a:r>
          </a:p>
          <a:p>
            <a:r>
              <a:rPr lang="en-US" sz="4000" dirty="0">
                <a:solidFill>
                  <a:srgbClr val="221E1F"/>
                </a:solidFill>
                <a:latin typeface="Nirmala UI" panose="020B0502040204020203" pitchFamily="34" charset="0"/>
                <a:ea typeface="Nirmala UI" panose="020B0502040204020203" pitchFamily="34" charset="0"/>
                <a:cs typeface="Nirmala UI" panose="020B0502040204020203" pitchFamily="34" charset="0"/>
              </a:rPr>
              <a:t>Hex #: 213f7e</a:t>
            </a:r>
          </a:p>
        </p:txBody>
      </p:sp>
      <p:sp>
        <p:nvSpPr>
          <p:cNvPr id="14" name="Rectangle 13">
            <a:extLst>
              <a:ext uri="{FF2B5EF4-FFF2-40B4-BE49-F238E27FC236}">
                <a16:creationId xmlns:a16="http://schemas.microsoft.com/office/drawing/2014/main" id="{E6CACF90-3C29-4B49-899F-A01A94F9A755}"/>
              </a:ext>
            </a:extLst>
          </p:cNvPr>
          <p:cNvSpPr/>
          <p:nvPr/>
        </p:nvSpPr>
        <p:spPr>
          <a:xfrm>
            <a:off x="10037994" y="25763786"/>
            <a:ext cx="3637534" cy="1938992"/>
          </a:xfrm>
          <a:prstGeom prst="rect">
            <a:avLst/>
          </a:prstGeom>
        </p:spPr>
        <p:txBody>
          <a:bodyPr wrap="none">
            <a:spAutoFit/>
          </a:bodyPr>
          <a:lstStyle/>
          <a:p>
            <a:r>
              <a:rPr lang="en-US" sz="4000" b="1" dirty="0">
                <a:solidFill>
                  <a:srgbClr val="221E1F"/>
                </a:solidFill>
                <a:latin typeface="Nirmala UI" panose="020B0502040204020203" pitchFamily="34" charset="0"/>
                <a:ea typeface="Nirmala UI" panose="020B0502040204020203" pitchFamily="34" charset="0"/>
                <a:cs typeface="Nirmala UI" panose="020B0502040204020203" pitchFamily="34" charset="0"/>
              </a:rPr>
              <a:t>RVU Gold</a:t>
            </a:r>
          </a:p>
          <a:p>
            <a:r>
              <a:rPr lang="en-US" sz="4000" dirty="0">
                <a:solidFill>
                  <a:srgbClr val="221E1F"/>
                </a:solidFill>
                <a:latin typeface="Nirmala UI" panose="020B0502040204020203" pitchFamily="34" charset="0"/>
                <a:ea typeface="Nirmala UI" panose="020B0502040204020203" pitchFamily="34" charset="0"/>
                <a:cs typeface="Nirmala UI" panose="020B0502040204020203" pitchFamily="34" charset="0"/>
              </a:rPr>
              <a:t>R250 G162 B27</a:t>
            </a:r>
          </a:p>
          <a:p>
            <a:r>
              <a:rPr lang="en-US" sz="4000" dirty="0">
                <a:solidFill>
                  <a:srgbClr val="221E1F"/>
                </a:solidFill>
                <a:latin typeface="Nirmala UI" panose="020B0502040204020203" pitchFamily="34" charset="0"/>
                <a:ea typeface="Nirmala UI" panose="020B0502040204020203" pitchFamily="34" charset="0"/>
                <a:cs typeface="Nirmala UI" panose="020B0502040204020203" pitchFamily="34" charset="0"/>
              </a:rPr>
              <a:t>Hex #: faa21b</a:t>
            </a:r>
          </a:p>
        </p:txBody>
      </p:sp>
      <p:cxnSp>
        <p:nvCxnSpPr>
          <p:cNvPr id="11" name="Straight Connector 10">
            <a:extLst>
              <a:ext uri="{FF2B5EF4-FFF2-40B4-BE49-F238E27FC236}">
                <a16:creationId xmlns:a16="http://schemas.microsoft.com/office/drawing/2014/main" id="{0747659B-3E8D-468B-9435-16C6A38E404A}"/>
              </a:ext>
            </a:extLst>
          </p:cNvPr>
          <p:cNvCxnSpPr/>
          <p:nvPr/>
        </p:nvCxnSpPr>
        <p:spPr>
          <a:xfrm>
            <a:off x="3638559" y="20844778"/>
            <a:ext cx="37259069" cy="0"/>
          </a:xfrm>
          <a:prstGeom prst="line">
            <a:avLst/>
          </a:prstGeom>
          <a:ln>
            <a:solidFill>
              <a:srgbClr val="FAA21B"/>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C924B6C-3E71-405A-8084-96CAD0B0481D}"/>
              </a:ext>
            </a:extLst>
          </p:cNvPr>
          <p:cNvCxnSpPr/>
          <p:nvPr/>
        </p:nvCxnSpPr>
        <p:spPr>
          <a:xfrm>
            <a:off x="3638559" y="14123968"/>
            <a:ext cx="37259069" cy="0"/>
          </a:xfrm>
          <a:prstGeom prst="line">
            <a:avLst/>
          </a:prstGeom>
          <a:ln>
            <a:solidFill>
              <a:srgbClr val="FAA21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81051AD-9A4E-4F73-9DBA-B2B278947823}"/>
              </a:ext>
            </a:extLst>
          </p:cNvPr>
          <p:cNvCxnSpPr/>
          <p:nvPr/>
        </p:nvCxnSpPr>
        <p:spPr>
          <a:xfrm>
            <a:off x="3638559" y="4876800"/>
            <a:ext cx="37259069" cy="0"/>
          </a:xfrm>
          <a:prstGeom prst="line">
            <a:avLst/>
          </a:prstGeom>
          <a:ln>
            <a:solidFill>
              <a:srgbClr val="FAA21B"/>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682DBDB5-B801-499C-99E2-3E66E38DA227}"/>
              </a:ext>
            </a:extLst>
          </p:cNvPr>
          <p:cNvSpPr/>
          <p:nvPr/>
        </p:nvSpPr>
        <p:spPr>
          <a:xfrm>
            <a:off x="13947330" y="14626114"/>
            <a:ext cx="8455470" cy="3231654"/>
          </a:xfrm>
          <a:prstGeom prst="rect">
            <a:avLst/>
          </a:prstGeom>
        </p:spPr>
        <p:txBody>
          <a:bodyPr wrap="square">
            <a:spAutoFit/>
          </a:bodyPr>
          <a:lstStyle/>
          <a:p>
            <a:r>
              <a:rPr lang="en-US" sz="5400" b="1" dirty="0">
                <a:solidFill>
                  <a:srgbClr val="221E1F"/>
                </a:solidFill>
                <a:latin typeface="Agenda Bold" panose="02000603040000020004" pitchFamily="50" charset="0"/>
              </a:rPr>
              <a:t>Agenda UI Bold 123456</a:t>
            </a:r>
            <a:endParaRPr lang="en-US" sz="5400" dirty="0">
              <a:solidFill>
                <a:srgbClr val="221E1F"/>
              </a:solidFill>
              <a:latin typeface="Agenda Bold" panose="02000603040000020004" pitchFamily="50" charset="0"/>
            </a:endParaRPr>
          </a:p>
          <a:p>
            <a:r>
              <a:rPr lang="en-US" sz="5400" dirty="0">
                <a:solidFill>
                  <a:srgbClr val="221E1F"/>
                </a:solidFill>
                <a:latin typeface="Agenda Regular" panose="02000603040000020004" pitchFamily="50" charset="0"/>
              </a:rPr>
              <a:t>Agenda UI Bold 123456</a:t>
            </a:r>
          </a:p>
          <a:p>
            <a:endParaRPr lang="en-US" sz="9600" dirty="0">
              <a:latin typeface="Agenda Bold" panose="02000603040000020004" pitchFamily="50" charset="0"/>
            </a:endParaRPr>
          </a:p>
        </p:txBody>
      </p:sp>
      <p:sp>
        <p:nvSpPr>
          <p:cNvPr id="18" name="Rectangle 17">
            <a:extLst>
              <a:ext uri="{FF2B5EF4-FFF2-40B4-BE49-F238E27FC236}">
                <a16:creationId xmlns:a16="http://schemas.microsoft.com/office/drawing/2014/main" id="{6374FDB1-85EA-4D51-AEE0-A7938E869CD0}"/>
              </a:ext>
            </a:extLst>
          </p:cNvPr>
          <p:cNvSpPr/>
          <p:nvPr/>
        </p:nvSpPr>
        <p:spPr>
          <a:xfrm>
            <a:off x="23964915" y="14626114"/>
            <a:ext cx="8455470" cy="4062651"/>
          </a:xfrm>
          <a:prstGeom prst="rect">
            <a:avLst/>
          </a:prstGeom>
        </p:spPr>
        <p:txBody>
          <a:bodyPr wrap="square">
            <a:spAutoFit/>
          </a:bodyPr>
          <a:lstStyle/>
          <a:p>
            <a:r>
              <a:rPr lang="en-US" sz="5400" b="1" dirty="0">
                <a:solidFill>
                  <a:srgbClr val="221E1F"/>
                </a:solidFill>
                <a:latin typeface="Times New Roman" panose="02020603050405020304" pitchFamily="18" charset="0"/>
                <a:cs typeface="Times New Roman" panose="02020603050405020304" pitchFamily="18" charset="0"/>
              </a:rPr>
              <a:t>Times New Roman 123456</a:t>
            </a:r>
          </a:p>
          <a:p>
            <a:r>
              <a:rPr lang="en-US" sz="5400" dirty="0">
                <a:solidFill>
                  <a:srgbClr val="221E1F"/>
                </a:solidFill>
                <a:latin typeface="Times New Roman" panose="02020603050405020304" pitchFamily="18" charset="0"/>
                <a:cs typeface="Times New Roman" panose="02020603050405020304" pitchFamily="18" charset="0"/>
              </a:rPr>
              <a:t>Times New Roman 123456</a:t>
            </a:r>
          </a:p>
          <a:p>
            <a:endParaRPr lang="en-US" sz="5400" dirty="0">
              <a:solidFill>
                <a:srgbClr val="221E1F"/>
              </a:solidFill>
              <a:latin typeface="Times New Roman" panose="02020603050405020304" pitchFamily="18" charset="0"/>
              <a:cs typeface="Times New Roman" panose="02020603050405020304" pitchFamily="18" charset="0"/>
            </a:endParaRPr>
          </a:p>
          <a:p>
            <a:endParaRPr lang="en-US" sz="9600" dirty="0">
              <a:latin typeface="Agenda Bold" panose="02000603040000020004" pitchFamily="50" charset="0"/>
            </a:endParaRPr>
          </a:p>
        </p:txBody>
      </p:sp>
      <p:pic>
        <p:nvPicPr>
          <p:cNvPr id="10" name="Picture 9">
            <a:extLst>
              <a:ext uri="{FF2B5EF4-FFF2-40B4-BE49-F238E27FC236}">
                <a16:creationId xmlns:a16="http://schemas.microsoft.com/office/drawing/2014/main" id="{7AE35F35-C9D4-4F0D-9809-4D9EC01E2147}"/>
              </a:ext>
            </a:extLst>
          </p:cNvPr>
          <p:cNvPicPr>
            <a:picLocks noChangeAspect="1"/>
          </p:cNvPicPr>
          <p:nvPr/>
        </p:nvPicPr>
        <p:blipFill>
          <a:blip r:embed="rId4"/>
          <a:stretch>
            <a:fillRect/>
          </a:stretch>
        </p:blipFill>
        <p:spPr>
          <a:xfrm>
            <a:off x="29641800" y="6064375"/>
            <a:ext cx="8636541" cy="3304719"/>
          </a:xfrm>
          <a:prstGeom prst="rect">
            <a:avLst/>
          </a:prstGeom>
        </p:spPr>
      </p:pic>
      <p:sp>
        <p:nvSpPr>
          <p:cNvPr id="21" name="Rectangle 20">
            <a:extLst>
              <a:ext uri="{FF2B5EF4-FFF2-40B4-BE49-F238E27FC236}">
                <a16:creationId xmlns:a16="http://schemas.microsoft.com/office/drawing/2014/main" id="{64FD2D0F-A4A2-4582-ADEB-FA16867E9BDF}"/>
              </a:ext>
            </a:extLst>
          </p:cNvPr>
          <p:cNvSpPr/>
          <p:nvPr/>
        </p:nvSpPr>
        <p:spPr>
          <a:xfrm>
            <a:off x="5680997" y="8800743"/>
            <a:ext cx="6434804" cy="2400657"/>
          </a:xfrm>
          <a:prstGeom prst="rect">
            <a:avLst/>
          </a:prstGeom>
        </p:spPr>
        <p:txBody>
          <a:bodyPr wrap="square">
            <a:spAutoFit/>
          </a:bodyPr>
          <a:lstStyle/>
          <a:p>
            <a:r>
              <a:rPr lang="en-US" sz="5400" b="1" dirty="0">
                <a:solidFill>
                  <a:srgbClr val="221E1F"/>
                </a:solidFill>
                <a:latin typeface="Agenda Bold" panose="02000603040000020004" pitchFamily="50" charset="0"/>
              </a:rPr>
              <a:t>(RVU Full Color Logo)</a:t>
            </a:r>
            <a:endParaRPr lang="en-US" sz="5400" dirty="0">
              <a:solidFill>
                <a:srgbClr val="221E1F"/>
              </a:solidFill>
              <a:latin typeface="Agenda Regular" panose="02000603040000020004" pitchFamily="50" charset="0"/>
            </a:endParaRPr>
          </a:p>
          <a:p>
            <a:endParaRPr lang="en-US" sz="9600" dirty="0">
              <a:latin typeface="Agenda Bold" panose="02000603040000020004" pitchFamily="50" charset="0"/>
            </a:endParaRPr>
          </a:p>
        </p:txBody>
      </p:sp>
      <p:sp>
        <p:nvSpPr>
          <p:cNvPr id="22" name="Rectangle 21">
            <a:extLst>
              <a:ext uri="{FF2B5EF4-FFF2-40B4-BE49-F238E27FC236}">
                <a16:creationId xmlns:a16="http://schemas.microsoft.com/office/drawing/2014/main" id="{89180944-7902-48CC-BAF6-C1FBBC903CBD}"/>
              </a:ext>
            </a:extLst>
          </p:cNvPr>
          <p:cNvSpPr/>
          <p:nvPr/>
        </p:nvSpPr>
        <p:spPr>
          <a:xfrm>
            <a:off x="17891217" y="8800743"/>
            <a:ext cx="6434804" cy="2400657"/>
          </a:xfrm>
          <a:prstGeom prst="rect">
            <a:avLst/>
          </a:prstGeom>
        </p:spPr>
        <p:txBody>
          <a:bodyPr wrap="square">
            <a:spAutoFit/>
          </a:bodyPr>
          <a:lstStyle/>
          <a:p>
            <a:r>
              <a:rPr lang="en-US" sz="5400" b="1" dirty="0">
                <a:solidFill>
                  <a:srgbClr val="221E1F"/>
                </a:solidFill>
                <a:latin typeface="Agenda Bold" panose="02000603040000020004" pitchFamily="50" charset="0"/>
              </a:rPr>
              <a:t>(RVU Grayscale Logo)</a:t>
            </a:r>
            <a:endParaRPr lang="en-US" sz="5400" dirty="0">
              <a:solidFill>
                <a:srgbClr val="221E1F"/>
              </a:solidFill>
              <a:latin typeface="Agenda Regular" panose="02000603040000020004" pitchFamily="50" charset="0"/>
            </a:endParaRPr>
          </a:p>
          <a:p>
            <a:endParaRPr lang="en-US" sz="9600" dirty="0">
              <a:latin typeface="Agenda Bold" panose="02000603040000020004" pitchFamily="50" charset="0"/>
            </a:endParaRPr>
          </a:p>
        </p:txBody>
      </p:sp>
      <p:sp>
        <p:nvSpPr>
          <p:cNvPr id="23" name="Rectangle 22">
            <a:extLst>
              <a:ext uri="{FF2B5EF4-FFF2-40B4-BE49-F238E27FC236}">
                <a16:creationId xmlns:a16="http://schemas.microsoft.com/office/drawing/2014/main" id="{2550C6D7-7117-41D2-9551-0B1310C710BE}"/>
              </a:ext>
            </a:extLst>
          </p:cNvPr>
          <p:cNvSpPr/>
          <p:nvPr/>
        </p:nvSpPr>
        <p:spPr>
          <a:xfrm>
            <a:off x="28882532" y="10435233"/>
            <a:ext cx="10472396" cy="2400657"/>
          </a:xfrm>
          <a:prstGeom prst="rect">
            <a:avLst/>
          </a:prstGeom>
        </p:spPr>
        <p:txBody>
          <a:bodyPr wrap="square">
            <a:spAutoFit/>
          </a:bodyPr>
          <a:lstStyle/>
          <a:p>
            <a:pPr algn="ctr"/>
            <a:r>
              <a:rPr lang="en-US" sz="5400" b="1" dirty="0">
                <a:solidFill>
                  <a:srgbClr val="221E1F"/>
                </a:solidFill>
                <a:latin typeface="Agenda Bold" panose="02000603040000020004" pitchFamily="50" charset="0"/>
              </a:rPr>
              <a:t>(RVU White/Gold Logo)</a:t>
            </a:r>
            <a:endParaRPr lang="en-US" sz="5400" dirty="0">
              <a:solidFill>
                <a:srgbClr val="221E1F"/>
              </a:solidFill>
              <a:latin typeface="Agenda Regular" panose="02000603040000020004" pitchFamily="50" charset="0"/>
            </a:endParaRPr>
          </a:p>
          <a:p>
            <a:endParaRPr lang="en-US" sz="9600" dirty="0">
              <a:latin typeface="Agenda Bold" panose="02000603040000020004" pitchFamily="50" charset="0"/>
            </a:endParaRPr>
          </a:p>
        </p:txBody>
      </p:sp>
    </p:spTree>
  </p:cSld>
  <p:clrMapOvr>
    <a:masterClrMapping/>
  </p:clrMapOvr>
</p:sld>
</file>

<file path=ppt/theme/theme1.xml><?xml version="1.0" encoding="utf-8"?>
<a:theme xmlns:a="http://schemas.openxmlformats.org/drawingml/2006/main" name="Office Theme">
  <a:themeElements>
    <a:clrScheme name="Custom 3">
      <a:dk1>
        <a:srgbClr val="213F7E"/>
      </a:dk1>
      <a:lt1>
        <a:srgbClr val="FFFFFF"/>
      </a:lt1>
      <a:dk2>
        <a:srgbClr val="FAA21B"/>
      </a:dk2>
      <a:lt2>
        <a:srgbClr val="FAFAFA"/>
      </a:lt2>
      <a:accent1>
        <a:srgbClr val="213F7E"/>
      </a:accent1>
      <a:accent2>
        <a:srgbClr val="FAA21B"/>
      </a:accent2>
      <a:accent3>
        <a:srgbClr val="213F7E"/>
      </a:accent3>
      <a:accent4>
        <a:srgbClr val="888888"/>
      </a:accent4>
      <a:accent5>
        <a:srgbClr val="1F1F1F"/>
      </a:accent5>
      <a:accent6>
        <a:srgbClr val="E9DEAD"/>
      </a:accent6>
      <a:hlink>
        <a:srgbClr val="213F7E"/>
      </a:hlink>
      <a:folHlink>
        <a:srgbClr val="B308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20031</TotalTime>
  <Words>5621</Words>
  <Application>Microsoft Office PowerPoint</Application>
  <PresentationFormat>Custom</PresentationFormat>
  <Paragraphs>371</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ＭＳ Ｐゴシック</vt:lpstr>
      <vt:lpstr>Agenda Bold</vt:lpstr>
      <vt:lpstr>Agenda Regular</vt:lpstr>
      <vt:lpstr>Arial</vt:lpstr>
      <vt:lpstr>Calibri</vt:lpstr>
      <vt:lpstr>Georgia</vt:lpstr>
      <vt:lpstr>Nirmala UI</vt:lpstr>
      <vt:lpstr>Times New Roman</vt:lpstr>
      <vt:lpstr>Office Theme</vt:lpstr>
      <vt:lpstr>PowerPoint Presentation</vt:lpstr>
      <vt:lpstr>PowerPoint Presentation</vt:lpstr>
      <vt:lpstr>PowerPoint Presentation</vt:lpstr>
      <vt:lpstr>PowerPoint Presentation</vt:lpstr>
      <vt:lpstr>PowerPoint Presentation</vt:lpstr>
    </vt:vector>
  </TitlesOfParts>
  <Manager/>
  <Company>Rocky Vista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Hannah Golesh</dc:creator>
  <cp:keywords/>
  <dc:description/>
  <cp:lastModifiedBy>Hannah Golesh</cp:lastModifiedBy>
  <cp:revision>76</cp:revision>
  <cp:lastPrinted>2009-06-18T18:06:01Z</cp:lastPrinted>
  <dcterms:created xsi:type="dcterms:W3CDTF">2019-02-20T23:27:56Z</dcterms:created>
  <dcterms:modified xsi:type="dcterms:W3CDTF">2023-02-13T20:50:37Z</dcterms:modified>
  <cp:category/>
</cp:coreProperties>
</file>