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cine107.wordpress.com/2014/12/22/anatomical-positio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q=iliac+crest&amp;rlz=1C1NDCM_enUS752US752&amp;source=lnms&amp;tbm=isch&amp;sa=X&amp;ved=0ahUKEwjWjcCTm7TiAhVIJTQIHUypDygQ_AUIDigB&amp;biw=1280&amp;bih=610&amp;dpr=1.5#imgrc=gd9IFklEb9vuVM:" TargetMode="Externa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q=spinous+process&amp;rlz=1C1NDCM_enUS752US752&amp;source=lnms&amp;tbm=isch&amp;sa=X&amp;ved=0ahUKEwjS6_3sm7TiAhWkHjQIHWFNCesQ_AUIDigB&amp;biw=1280&amp;bih=610#imgrc=kRzKnazrluZgjM:" TargetMode="Externa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https://medicine107.wordpress.com/2014/12/22/anatomical-position/</a:t>
            </a:r>
            <a:endParaRPr/>
          </a:p>
        </p:txBody>
      </p:sp>
      <p:sp>
        <p:nvSpPr>
          <p:cNvPr id="208" name="Google Shape;20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https://www.google.com/search?q=iliac+crest&amp;rlz=1C1NDCM_enUS752US752&amp;source=lnms&amp;tbm=isch&amp;sa=X&amp;ved=0ahUKEwjWjcCTm7TiAhVIJTQIHUypDygQ_AUIDigB&amp;biw=1280&amp;bih=610&amp;dpr=1.5#imgrc=gd9IFklEb9vuVM:</a:t>
            </a:r>
            <a:endParaRPr/>
          </a:p>
        </p:txBody>
      </p:sp>
      <p:sp>
        <p:nvSpPr>
          <p:cNvPr id="538" name="Google Shape;538;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https://www.google.com/search?q=spinous+process&amp;rlz=1C1NDCM_enUS752US752&amp;source=lnms&amp;tbm=isch&amp;sa=X&amp;ved=0ahUKEwjS6_3sm7TiAhWkHjQIHWFNCesQ_AUIDigB&amp;biw=1280&amp;bih=610#imgrc=kRzKnazrluZgjM:</a:t>
            </a:r>
            <a:endParaRPr/>
          </a:p>
        </p:txBody>
      </p:sp>
      <p:sp>
        <p:nvSpPr>
          <p:cNvPr id="612" name="Google Shape;612;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hyperlink" Target="mailto:Taylor.Yancey@rvu.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i="1" lang="en-US"/>
              <a:t>Intro to the Language of Anatomy </a:t>
            </a:r>
            <a:endParaRPr/>
          </a:p>
        </p:txBody>
      </p:sp>
      <p:sp>
        <p:nvSpPr>
          <p:cNvPr id="89" name="Google Shape;89;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0"/>
              </a:spcBef>
              <a:spcAft>
                <a:spcPts val="0"/>
              </a:spcAft>
              <a:buClr>
                <a:schemeClr val="dk1"/>
              </a:buClr>
              <a:buSzPts val="2400"/>
              <a:buNone/>
            </a:pPr>
            <a:r>
              <a:rPr lang="en-US"/>
              <a:t>Rocky Vista University</a:t>
            </a:r>
            <a:endParaRPr/>
          </a:p>
          <a:p>
            <a:pPr indent="0" lvl="0" marL="0" rtl="0" algn="ctr">
              <a:lnSpc>
                <a:spcPct val="90000"/>
              </a:lnSpc>
              <a:spcBef>
                <a:spcPts val="0"/>
              </a:spcBef>
              <a:spcAft>
                <a:spcPts val="0"/>
              </a:spcAft>
              <a:buClr>
                <a:schemeClr val="dk1"/>
              </a:buClr>
              <a:buSzPts val="2400"/>
              <a:buNone/>
            </a:pPr>
            <a:r>
              <a:rPr lang="en-US"/>
              <a:t>Class of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Cardiovascular system (cardiology) </a:t>
            </a:r>
            <a:br>
              <a:rPr lang="en-US" sz="3959"/>
            </a:br>
            <a:br>
              <a:rPr lang="en-US" sz="3959"/>
            </a:br>
            <a:endParaRPr sz="2520"/>
          </a:p>
        </p:txBody>
      </p:sp>
      <p:sp>
        <p:nvSpPr>
          <p:cNvPr id="147" name="Google Shape;147;p2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the </a:t>
            </a:r>
            <a:r>
              <a:rPr lang="en-US">
                <a:solidFill>
                  <a:srgbClr val="FF0000"/>
                </a:solidFill>
              </a:rPr>
              <a:t>heart and blood vessels </a:t>
            </a:r>
            <a:r>
              <a:rPr lang="en-US"/>
              <a:t>that propel and conduct blood through the body, delivering oxygen, nutrients, and hormones to cells and removing their waste products. </a:t>
            </a:r>
            <a:endParaRPr/>
          </a:p>
          <a:p>
            <a:pPr indent="0" lvl="0" marL="0" rtl="0" algn="l">
              <a:lnSpc>
                <a:spcPct val="90000"/>
              </a:lnSpc>
              <a:spcBef>
                <a:spcPts val="1000"/>
              </a:spcBef>
              <a:spcAft>
                <a:spcPts val="0"/>
              </a:spcAft>
              <a:buClr>
                <a:schemeClr val="dk1"/>
              </a:buClr>
              <a:buSzPts val="2400"/>
              <a:buNone/>
            </a:pPr>
            <a:r>
              <a:t/>
            </a:r>
            <a:endParaRPr sz="2400"/>
          </a:p>
        </p:txBody>
      </p:sp>
      <p:pic>
        <p:nvPicPr>
          <p:cNvPr id="148" name="Google Shape;148;p22"/>
          <p:cNvPicPr preferRelativeResize="0"/>
          <p:nvPr/>
        </p:nvPicPr>
        <p:blipFill rotWithShape="1">
          <a:blip r:embed="rId3">
            <a:alphaModFix/>
          </a:blip>
          <a:srcRect b="0" l="0" r="0" t="0"/>
          <a:stretch/>
        </p:blipFill>
        <p:spPr>
          <a:xfrm>
            <a:off x="215422" y="2962014"/>
            <a:ext cx="8629650" cy="1885950"/>
          </a:xfrm>
          <a:prstGeom prst="rect">
            <a:avLst/>
          </a:prstGeom>
          <a:noFill/>
          <a:ln>
            <a:noFill/>
          </a:ln>
        </p:spPr>
      </p:pic>
      <p:sp>
        <p:nvSpPr>
          <p:cNvPr id="149" name="Google Shape;149;p22"/>
          <p:cNvSpPr txBox="1"/>
          <p:nvPr/>
        </p:nvSpPr>
        <p:spPr>
          <a:xfrm>
            <a:off x="0" y="4847964"/>
            <a:ext cx="214195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highlight>
                  <a:srgbClr val="FFFF00"/>
                </a:highlight>
                <a:latin typeface="Calibri"/>
                <a:ea typeface="Calibri"/>
                <a:cs typeface="Calibri"/>
                <a:sym typeface="Calibri"/>
              </a:rPr>
              <a:t>Taken from FA 2019</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11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Quadrate muscles </a:t>
            </a:r>
            <a:endParaRPr/>
          </a:p>
        </p:txBody>
      </p:sp>
      <p:sp>
        <p:nvSpPr>
          <p:cNvPr id="693" name="Google Shape;693;p11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Have four equal sides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1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Circular or sphincteral muscles </a:t>
            </a:r>
            <a:endParaRPr/>
          </a:p>
        </p:txBody>
      </p:sp>
      <p:sp>
        <p:nvSpPr>
          <p:cNvPr id="699" name="Google Shape;699;p11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Surround a body opening or orifice, constricting it when contracted (e.g. orbicularis oculi closes the eyelids)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Multiheaded or multibellied muscles </a:t>
            </a:r>
            <a:endParaRPr/>
          </a:p>
        </p:txBody>
      </p:sp>
      <p:sp>
        <p:nvSpPr>
          <p:cNvPr id="705" name="Google Shape;705;p11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Have more than one head of attachment or more than one contractile belly, respectively (e.g. biceps brachii, triceps brachii, digastric, gastrocnemius)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1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Hope this helps! </a:t>
            </a:r>
            <a:br>
              <a:rPr lang="en-US"/>
            </a:br>
            <a:endParaRPr sz="2800"/>
          </a:p>
        </p:txBody>
      </p:sp>
      <p:sp>
        <p:nvSpPr>
          <p:cNvPr id="711" name="Google Shape;711;p11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These definitions and terms are </a:t>
            </a:r>
            <a:r>
              <a:rPr b="1" lang="en-US" sz="2400">
                <a:highlight>
                  <a:srgbClr val="FFFF00"/>
                </a:highlight>
              </a:rPr>
              <a:t>taken straight from your Moore Anatomy textbook</a:t>
            </a:r>
            <a:r>
              <a:rPr lang="en-US" sz="2400"/>
              <a:t>, it’s just always nice to have it in powerpoint form in my opinion. </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lang="en-US" sz="2400"/>
              <a:t>If you have any questions about the terminology or anything in general here is my email:</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b="1" lang="en-US" sz="2400" u="sng">
                <a:solidFill>
                  <a:schemeClr val="hlink"/>
                </a:solidFill>
                <a:hlinkClick r:id="rId3"/>
              </a:rPr>
              <a:t>taylor.yancey@rvu.edu</a:t>
            </a:r>
            <a:r>
              <a:rPr b="1" lang="en-US" sz="240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Lymphatic system </a:t>
            </a:r>
            <a:br>
              <a:rPr lang="en-US" sz="3959"/>
            </a:br>
            <a:br>
              <a:rPr lang="en-US" sz="3959"/>
            </a:br>
            <a:endParaRPr sz="2520"/>
          </a:p>
        </p:txBody>
      </p:sp>
      <p:sp>
        <p:nvSpPr>
          <p:cNvPr id="155" name="Google Shape;155;p2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Network of </a:t>
            </a:r>
            <a:r>
              <a:rPr lang="en-US">
                <a:solidFill>
                  <a:srgbClr val="FF0000"/>
                </a:solidFill>
              </a:rPr>
              <a:t>lymphatic vessels </a:t>
            </a:r>
            <a:r>
              <a:rPr lang="en-US"/>
              <a:t>that withdraws excess tissue fluid (lymph) from the body’s interstitial (intercellular) fluid compartment, filters it through lymph nodes, and returns it to the bloodstream.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Digestive (alimentary) system (gastroenterology) </a:t>
            </a:r>
            <a:br>
              <a:rPr lang="en-US" sz="3959"/>
            </a:br>
            <a:br>
              <a:rPr lang="en-US" sz="3959"/>
            </a:br>
            <a:endParaRPr sz="2520"/>
          </a:p>
        </p:txBody>
      </p:sp>
      <p:sp>
        <p:nvSpPr>
          <p:cNvPr id="161" name="Google Shape;161;p2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Digestive tract from the mouth to anus</a:t>
            </a:r>
            <a:r>
              <a:rPr lang="en-US"/>
              <a:t>, with all its </a:t>
            </a:r>
            <a:r>
              <a:rPr lang="en-US">
                <a:solidFill>
                  <a:srgbClr val="FF0000"/>
                </a:solidFill>
              </a:rPr>
              <a:t>associated organs and glands </a:t>
            </a:r>
            <a:r>
              <a:rPr lang="en-US"/>
              <a:t>that function in ingestion, mastication (chewing), deglutination (swallowing), digestion, and absorption of food and the elimination of the solid waste (feces) remaining after the nutrients have been absorbed.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Respiratory system (pulmonology) </a:t>
            </a:r>
            <a:br>
              <a:rPr lang="en-US" sz="3959"/>
            </a:br>
            <a:br>
              <a:rPr lang="en-US" sz="3959"/>
            </a:br>
            <a:endParaRPr sz="2520"/>
          </a:p>
        </p:txBody>
      </p:sp>
      <p:sp>
        <p:nvSpPr>
          <p:cNvPr id="167" name="Google Shape;167;p2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 of the </a:t>
            </a:r>
            <a:r>
              <a:rPr lang="en-US">
                <a:solidFill>
                  <a:srgbClr val="FF0000"/>
                </a:solidFill>
              </a:rPr>
              <a:t>air passages and lungs</a:t>
            </a:r>
            <a:r>
              <a:rPr lang="en-US"/>
              <a:t> that supply oxygen to the blood for cellular respiration and eliminate carbon dioxide form it. The diaphragm and larynx control the flow of air through the system, which may also produce tone in the larynx that is further modified by the tongue, teeth, and lips into speech.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Urinary system (urology) </a:t>
            </a:r>
            <a:br>
              <a:rPr lang="en-US" sz="3959"/>
            </a:br>
            <a:br>
              <a:rPr lang="en-US" sz="3959"/>
            </a:br>
            <a:endParaRPr sz="2520"/>
          </a:p>
        </p:txBody>
      </p:sp>
      <p:sp>
        <p:nvSpPr>
          <p:cNvPr id="173" name="Google Shape;173;p2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 of the </a:t>
            </a:r>
            <a:r>
              <a:rPr lang="en-US">
                <a:solidFill>
                  <a:srgbClr val="FF0000"/>
                </a:solidFill>
              </a:rPr>
              <a:t>kidneys, ureters, urinary bladder, and urethra</a:t>
            </a:r>
            <a:r>
              <a:rPr lang="en-US"/>
              <a:t>, which filter blood and subsequently produce, transport, store, and intermittently excrete urine (liquid waste).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Genital (reproductive) system </a:t>
            </a:r>
            <a:endParaRPr/>
          </a:p>
        </p:txBody>
      </p:sp>
      <p:sp>
        <p:nvSpPr>
          <p:cNvPr id="179" name="Google Shape;179;p2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the </a:t>
            </a:r>
            <a:r>
              <a:rPr lang="en-US">
                <a:solidFill>
                  <a:srgbClr val="FF0000"/>
                </a:solidFill>
              </a:rPr>
              <a:t>gonads (ovaries and testes) </a:t>
            </a:r>
            <a:r>
              <a:rPr lang="en-US"/>
              <a:t>that produce oocytes (eggs) and sperms, the ducts that transport them, and the genitalia that enable their union. After conception the female reproductive tract nourishes and delivers the fetus.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Endocrine system (endocrinology) </a:t>
            </a:r>
            <a:endParaRPr/>
          </a:p>
        </p:txBody>
      </p:sp>
      <p:sp>
        <p:nvSpPr>
          <p:cNvPr id="185" name="Google Shape;185;p2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a:t>
            </a:r>
            <a:r>
              <a:rPr lang="en-US">
                <a:solidFill>
                  <a:srgbClr val="FF0000"/>
                </a:solidFill>
              </a:rPr>
              <a:t>specialized structures that secrete hormones</a:t>
            </a:r>
            <a:r>
              <a:rPr lang="en-US"/>
              <a:t>, including discrete ductless endocrine glands (such as the thyroid gland) isolated and clustered cells of the gut and blood vessel walls, and specialized nerve endings.</a:t>
            </a:r>
            <a:endParaRPr/>
          </a:p>
          <a:p>
            <a:pPr indent="0" lvl="0" marL="0" rtl="0" algn="l">
              <a:lnSpc>
                <a:spcPct val="90000"/>
              </a:lnSpc>
              <a:spcBef>
                <a:spcPts val="1000"/>
              </a:spcBef>
              <a:spcAft>
                <a:spcPts val="0"/>
              </a:spcAft>
              <a:buClr>
                <a:schemeClr val="dk1"/>
              </a:buClr>
              <a:buSzPts val="2800"/>
              <a:buNone/>
            </a:pPr>
            <a:r>
              <a:rPr lang="en-US"/>
              <a:t> </a:t>
            </a:r>
            <a:endParaRPr/>
          </a:p>
          <a:p>
            <a:pPr indent="0" lvl="0" marL="0" rtl="0" algn="l">
              <a:lnSpc>
                <a:spcPct val="90000"/>
              </a:lnSpc>
              <a:spcBef>
                <a:spcPts val="1000"/>
              </a:spcBef>
              <a:spcAft>
                <a:spcPts val="0"/>
              </a:spcAft>
              <a:buClr>
                <a:schemeClr val="dk1"/>
              </a:buClr>
              <a:buSzPts val="2800"/>
              <a:buNone/>
            </a:pPr>
            <a:r>
              <a:rPr lang="en-US"/>
              <a:t>Side note: </a:t>
            </a:r>
            <a:endParaRPr/>
          </a:p>
          <a:p>
            <a:pPr indent="0" lvl="0" marL="0" rtl="0" algn="l">
              <a:lnSpc>
                <a:spcPct val="90000"/>
              </a:lnSpc>
              <a:spcBef>
                <a:spcPts val="1000"/>
              </a:spcBef>
              <a:spcAft>
                <a:spcPts val="0"/>
              </a:spcAft>
              <a:buClr>
                <a:schemeClr val="dk1"/>
              </a:buClr>
              <a:buSzPts val="2800"/>
              <a:buNone/>
            </a:pPr>
            <a:r>
              <a:rPr b="1" lang="en-US"/>
              <a:t>Hormones</a:t>
            </a:r>
            <a:r>
              <a:rPr lang="en-US"/>
              <a:t> = </a:t>
            </a:r>
            <a:r>
              <a:rPr lang="en-US">
                <a:solidFill>
                  <a:srgbClr val="FF0000"/>
                </a:solidFill>
              </a:rPr>
              <a:t>organic molecules that are carried by the circulatory system to distant effector cells in all parts of the body</a:t>
            </a:r>
            <a:r>
              <a:rPr lang="en-US"/>
              <a:t>. The influence of the endocrine system is thus as broadly distributed as that of the nervous system. Hormones influence metabolism and other processes, such as the menstrual cycle, pregnancy, and parturition (childbirth).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Memory Check: Joints and their associated ligaments are a part of which body system?</a:t>
            </a:r>
            <a:endParaRPr sz="2800"/>
          </a:p>
        </p:txBody>
      </p:sp>
      <p:sp>
        <p:nvSpPr>
          <p:cNvPr id="191" name="Google Shape;191;p2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A: Articular </a:t>
            </a:r>
            <a:endParaRPr/>
          </a:p>
          <a:p>
            <a:pPr indent="0" lvl="0" marL="0" rtl="0" algn="l">
              <a:lnSpc>
                <a:spcPct val="90000"/>
              </a:lnSpc>
              <a:spcBef>
                <a:spcPts val="1000"/>
              </a:spcBef>
              <a:spcAft>
                <a:spcPts val="0"/>
              </a:spcAft>
              <a:buClr>
                <a:schemeClr val="dk1"/>
              </a:buClr>
              <a:buSzPts val="2400"/>
              <a:buNone/>
            </a:pPr>
            <a:r>
              <a:rPr lang="en-US" sz="2400"/>
              <a:t>B: Skeletal </a:t>
            </a:r>
            <a:endParaRPr/>
          </a:p>
          <a:p>
            <a:pPr indent="0" lvl="0" marL="0" rtl="0" algn="l">
              <a:lnSpc>
                <a:spcPct val="90000"/>
              </a:lnSpc>
              <a:spcBef>
                <a:spcPts val="1000"/>
              </a:spcBef>
              <a:spcAft>
                <a:spcPts val="0"/>
              </a:spcAft>
              <a:buClr>
                <a:schemeClr val="dk1"/>
              </a:buClr>
              <a:buSzPts val="2400"/>
              <a:buNone/>
            </a:pPr>
            <a:r>
              <a:rPr lang="en-US" sz="2400"/>
              <a:t>C: Integumentary </a:t>
            </a:r>
            <a:endParaRPr/>
          </a:p>
          <a:p>
            <a:pPr indent="0" lvl="0" marL="0" rtl="0" algn="l">
              <a:lnSpc>
                <a:spcPct val="90000"/>
              </a:lnSpc>
              <a:spcBef>
                <a:spcPts val="1000"/>
              </a:spcBef>
              <a:spcAft>
                <a:spcPts val="0"/>
              </a:spcAft>
              <a:buClr>
                <a:schemeClr val="dk1"/>
              </a:buClr>
              <a:buSzPts val="2400"/>
              <a:buNone/>
            </a:pPr>
            <a:r>
              <a:rPr lang="en-US" sz="2400"/>
              <a:t>D: Nervous </a:t>
            </a:r>
            <a:endParaRPr/>
          </a:p>
          <a:p>
            <a:pPr indent="0" lvl="0" marL="0" rtl="0" algn="l">
              <a:lnSpc>
                <a:spcPct val="90000"/>
              </a:lnSpc>
              <a:spcBef>
                <a:spcPts val="1000"/>
              </a:spcBef>
              <a:spcAft>
                <a:spcPts val="0"/>
              </a:spcAft>
              <a:buClr>
                <a:schemeClr val="dk1"/>
              </a:buClr>
              <a:buSzPts val="2400"/>
              <a:buNone/>
            </a:pPr>
            <a:r>
              <a:rPr lang="en-US" sz="2400"/>
              <a:t>E: Endocrine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Memory Check: Joints and their associated ligaments are a part of which body system?</a:t>
            </a:r>
            <a:endParaRPr sz="2800"/>
          </a:p>
        </p:txBody>
      </p:sp>
      <p:sp>
        <p:nvSpPr>
          <p:cNvPr id="197" name="Google Shape;197;p3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highlight>
                  <a:srgbClr val="FFFF00"/>
                </a:highlight>
              </a:rPr>
              <a:t>A: Articular </a:t>
            </a:r>
            <a:endParaRPr/>
          </a:p>
          <a:p>
            <a:pPr indent="0" lvl="0" marL="0" rtl="0" algn="l">
              <a:lnSpc>
                <a:spcPct val="90000"/>
              </a:lnSpc>
              <a:spcBef>
                <a:spcPts val="1000"/>
              </a:spcBef>
              <a:spcAft>
                <a:spcPts val="0"/>
              </a:spcAft>
              <a:buClr>
                <a:schemeClr val="dk1"/>
              </a:buClr>
              <a:buSzPts val="2400"/>
              <a:buNone/>
            </a:pPr>
            <a:r>
              <a:rPr lang="en-US" sz="2400"/>
              <a:t>B: Skeletal </a:t>
            </a:r>
            <a:endParaRPr/>
          </a:p>
          <a:p>
            <a:pPr indent="0" lvl="0" marL="0" rtl="0" algn="l">
              <a:lnSpc>
                <a:spcPct val="90000"/>
              </a:lnSpc>
              <a:spcBef>
                <a:spcPts val="1000"/>
              </a:spcBef>
              <a:spcAft>
                <a:spcPts val="0"/>
              </a:spcAft>
              <a:buClr>
                <a:schemeClr val="dk1"/>
              </a:buClr>
              <a:buSzPts val="2400"/>
              <a:buNone/>
            </a:pPr>
            <a:r>
              <a:rPr lang="en-US" sz="2400"/>
              <a:t>C: Integumentary </a:t>
            </a:r>
            <a:endParaRPr/>
          </a:p>
          <a:p>
            <a:pPr indent="0" lvl="0" marL="0" rtl="0" algn="l">
              <a:lnSpc>
                <a:spcPct val="90000"/>
              </a:lnSpc>
              <a:spcBef>
                <a:spcPts val="1000"/>
              </a:spcBef>
              <a:spcAft>
                <a:spcPts val="0"/>
              </a:spcAft>
              <a:buClr>
                <a:schemeClr val="dk1"/>
              </a:buClr>
              <a:buSzPts val="2400"/>
              <a:buNone/>
            </a:pPr>
            <a:r>
              <a:rPr lang="en-US" sz="2400"/>
              <a:t>D: Nervous </a:t>
            </a:r>
            <a:endParaRPr/>
          </a:p>
          <a:p>
            <a:pPr indent="0" lvl="0" marL="0" rtl="0" algn="l">
              <a:lnSpc>
                <a:spcPct val="90000"/>
              </a:lnSpc>
              <a:spcBef>
                <a:spcPts val="1000"/>
              </a:spcBef>
              <a:spcAft>
                <a:spcPts val="0"/>
              </a:spcAft>
              <a:buClr>
                <a:schemeClr val="dk1"/>
              </a:buClr>
              <a:buSzPts val="2400"/>
              <a:buNone/>
            </a:pPr>
            <a:r>
              <a:rPr lang="en-US" sz="2400"/>
              <a:t>E: Endocrine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Part 2: Anatomical position, planes, and relationship </a:t>
            </a:r>
            <a:br>
              <a:rPr lang="en-US"/>
            </a:br>
            <a:endParaRPr sz="2800"/>
          </a:p>
        </p:txBody>
      </p:sp>
      <p:sp>
        <p:nvSpPr>
          <p:cNvPr id="203" name="Google Shape;203;p31"/>
          <p:cNvSpPr/>
          <p:nvPr/>
        </p:nvSpPr>
        <p:spPr>
          <a:xfrm>
            <a:off x="6789107" y="6049451"/>
            <a:ext cx="60960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rgbClr val="404040"/>
                </a:solidFill>
                <a:latin typeface="Arial"/>
                <a:ea typeface="Arial"/>
                <a:cs typeface="Arial"/>
                <a:sym typeface="Arial"/>
              </a:rPr>
              <a:t>Dorland's Medical Dictionary for Health Consumers</a:t>
            </a:r>
            <a:r>
              <a:rPr lang="en-US" sz="1800">
                <a:solidFill>
                  <a:srgbClr val="404040"/>
                </a:solidFill>
                <a:latin typeface="Arial"/>
                <a:ea typeface="Arial"/>
                <a:cs typeface="Arial"/>
                <a:sym typeface="Arial"/>
              </a:rPr>
              <a:t>. (2007). Retrieved May 24 2019</a:t>
            </a:r>
            <a:endParaRPr sz="1800">
              <a:solidFill>
                <a:schemeClr val="dk1"/>
              </a:solidFill>
              <a:latin typeface="Calibri"/>
              <a:ea typeface="Calibri"/>
              <a:cs typeface="Calibri"/>
              <a:sym typeface="Calibri"/>
            </a:endParaRPr>
          </a:p>
        </p:txBody>
      </p:sp>
      <p:pic>
        <p:nvPicPr>
          <p:cNvPr id="204" name="Google Shape;204;p31"/>
          <p:cNvPicPr preferRelativeResize="0"/>
          <p:nvPr/>
        </p:nvPicPr>
        <p:blipFill rotWithShape="1">
          <a:blip r:embed="rId3">
            <a:alphaModFix/>
          </a:blip>
          <a:srcRect b="0" l="0" r="0" t="0"/>
          <a:stretch/>
        </p:blipFill>
        <p:spPr>
          <a:xfrm>
            <a:off x="4348162" y="933450"/>
            <a:ext cx="3495675" cy="499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Intro: </a:t>
            </a:r>
            <a:endParaRPr sz="2800"/>
          </a:p>
        </p:txBody>
      </p:sp>
      <p:sp>
        <p:nvSpPr>
          <p:cNvPr id="95" name="Google Shape;95;p1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following terms will help you </a:t>
            </a:r>
            <a:r>
              <a:rPr lang="en-US">
                <a:solidFill>
                  <a:srgbClr val="FF0000"/>
                </a:solidFill>
              </a:rPr>
              <a:t>better engage in lectures</a:t>
            </a:r>
            <a:r>
              <a:rPr lang="en-US"/>
              <a:t>, most professors will assume that you already know them </a:t>
            </a:r>
            <a:endParaRPr/>
          </a:p>
          <a:p>
            <a:pPr indent="-228600" lvl="0" marL="228600" rtl="0" algn="l">
              <a:lnSpc>
                <a:spcPct val="90000"/>
              </a:lnSpc>
              <a:spcBef>
                <a:spcPts val="1000"/>
              </a:spcBef>
              <a:spcAft>
                <a:spcPts val="0"/>
              </a:spcAft>
              <a:buClr>
                <a:schemeClr val="dk1"/>
              </a:buClr>
              <a:buSzPts val="2800"/>
              <a:buChar char="•"/>
            </a:pPr>
            <a:r>
              <a:rPr lang="en-US"/>
              <a:t>I made this powerpoint to </a:t>
            </a:r>
            <a:r>
              <a:rPr lang="en-US">
                <a:solidFill>
                  <a:srgbClr val="FF0000"/>
                </a:solidFill>
              </a:rPr>
              <a:t>mainly help those of you who have never taken Anatomy</a:t>
            </a:r>
            <a:r>
              <a:rPr lang="en-US"/>
              <a:t>, but even if you have already taken Anatomy please refamiliarize yourself with these terms</a:t>
            </a:r>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rPr>
              <a:t>Parts 2 and 3 are the most critical to grasp, make sure you have those down first, work on the others if you have time before the semester begins  </a:t>
            </a:r>
            <a:endParaRPr>
              <a:highlight>
                <a:srgbClr val="FFFF00"/>
              </a:highlight>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Anatomical position</a:t>
            </a:r>
            <a:br>
              <a:rPr lang="en-US" sz="3959"/>
            </a:br>
            <a:br>
              <a:rPr lang="en-US" sz="3959"/>
            </a:br>
            <a:endParaRPr sz="2520"/>
          </a:p>
        </p:txBody>
      </p:sp>
      <p:sp>
        <p:nvSpPr>
          <p:cNvPr id="211" name="Google Shape;211;p3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Refers to the body position as if the person were standing upright with the: </a:t>
            </a:r>
            <a:endParaRPr/>
          </a:p>
          <a:p>
            <a:pPr indent="-228600" lvl="1" marL="685800" rtl="0" algn="l">
              <a:lnSpc>
                <a:spcPct val="90000"/>
              </a:lnSpc>
              <a:spcBef>
                <a:spcPts val="500"/>
              </a:spcBef>
              <a:spcAft>
                <a:spcPts val="0"/>
              </a:spcAft>
              <a:buClr>
                <a:schemeClr val="dk1"/>
              </a:buClr>
              <a:buSzPts val="2400"/>
              <a:buChar char="•"/>
            </a:pPr>
            <a:r>
              <a:rPr lang="en-US"/>
              <a:t>Head, gaze (eyes), and toes directed anteriorly (forward)</a:t>
            </a:r>
            <a:endParaRPr/>
          </a:p>
          <a:p>
            <a:pPr indent="-228600" lvl="1" marL="685800" rtl="0" algn="l">
              <a:lnSpc>
                <a:spcPct val="90000"/>
              </a:lnSpc>
              <a:spcBef>
                <a:spcPts val="500"/>
              </a:spcBef>
              <a:spcAft>
                <a:spcPts val="0"/>
              </a:spcAft>
              <a:buClr>
                <a:schemeClr val="dk1"/>
              </a:buClr>
              <a:buSzPts val="2400"/>
              <a:buChar char="•"/>
            </a:pPr>
            <a:r>
              <a:rPr lang="en-US"/>
              <a:t>Arms adjacent to the sides with palms facing anteriorly</a:t>
            </a:r>
            <a:endParaRPr/>
          </a:p>
          <a:p>
            <a:pPr indent="-228600" lvl="1" marL="685800" rtl="0" algn="l">
              <a:lnSpc>
                <a:spcPct val="90000"/>
              </a:lnSpc>
              <a:spcBef>
                <a:spcPts val="500"/>
              </a:spcBef>
              <a:spcAft>
                <a:spcPts val="0"/>
              </a:spcAft>
              <a:buClr>
                <a:schemeClr val="dk1"/>
              </a:buClr>
              <a:buSzPts val="2400"/>
              <a:buChar char="•"/>
            </a:pPr>
            <a:r>
              <a:rPr lang="en-US"/>
              <a:t>Lower limbs close together with the feet parallel</a:t>
            </a:r>
            <a:endParaRPr/>
          </a:p>
          <a:p>
            <a:pPr indent="0" lvl="0" marL="0" rtl="0" algn="l">
              <a:lnSpc>
                <a:spcPct val="90000"/>
              </a:lnSpc>
              <a:spcBef>
                <a:spcPts val="1000"/>
              </a:spcBef>
              <a:spcAft>
                <a:spcPts val="0"/>
              </a:spcAft>
              <a:buClr>
                <a:schemeClr val="dk1"/>
              </a:buClr>
              <a:buSzPts val="2400"/>
              <a:buNone/>
            </a:pPr>
            <a:r>
              <a:t/>
            </a:r>
            <a:endParaRPr sz="2400"/>
          </a:p>
        </p:txBody>
      </p:sp>
      <p:pic>
        <p:nvPicPr>
          <p:cNvPr id="212" name="Google Shape;212;p32"/>
          <p:cNvPicPr preferRelativeResize="0"/>
          <p:nvPr/>
        </p:nvPicPr>
        <p:blipFill rotWithShape="1">
          <a:blip r:embed="rId3">
            <a:alphaModFix/>
          </a:blip>
          <a:srcRect b="0" l="0" r="0" t="0"/>
          <a:stretch/>
        </p:blipFill>
        <p:spPr>
          <a:xfrm>
            <a:off x="7872478" y="2004163"/>
            <a:ext cx="4057040" cy="46664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Median plane (median sagittal plane)</a:t>
            </a:r>
            <a:endParaRPr/>
          </a:p>
        </p:txBody>
      </p:sp>
      <p:sp>
        <p:nvSpPr>
          <p:cNvPr id="218" name="Google Shape;218;p3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a:t>
            </a:r>
            <a:r>
              <a:rPr lang="en-US">
                <a:solidFill>
                  <a:srgbClr val="FF0000"/>
                </a:solidFill>
              </a:rPr>
              <a:t>vertical plane passing longitudinally through the body, divides the body into right and left halves.</a:t>
            </a:r>
            <a:r>
              <a:rPr lang="en-US"/>
              <a:t> The plane defines the midline of the head, neck, and trunk where it intersects the surface of the body.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Sagittal planes</a:t>
            </a:r>
            <a:br>
              <a:rPr lang="en-US" sz="3959"/>
            </a:br>
            <a:br>
              <a:rPr lang="en-US" sz="3959"/>
            </a:br>
            <a:endParaRPr sz="2520"/>
          </a:p>
        </p:txBody>
      </p:sp>
      <p:sp>
        <p:nvSpPr>
          <p:cNvPr id="224" name="Google Shape;224;p3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Vertical planes passing through the body parallel to the median plane</a:t>
            </a:r>
            <a:r>
              <a:rPr lang="en-US"/>
              <a:t>. Parasagittal is commonly used but is unnecessary because any plane parallel to and on ether side of the median plane is sagittal by definition.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Frontal (coronal) planes </a:t>
            </a:r>
            <a:endParaRPr/>
          </a:p>
        </p:txBody>
      </p:sp>
      <p:sp>
        <p:nvSpPr>
          <p:cNvPr id="230" name="Google Shape;230;p3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Vertical planes </a:t>
            </a:r>
            <a:r>
              <a:rPr lang="en-US"/>
              <a:t>passing through the body at right angles to the median plane, </a:t>
            </a:r>
            <a:r>
              <a:rPr lang="en-US">
                <a:solidFill>
                  <a:srgbClr val="FF0000"/>
                </a:solidFill>
              </a:rPr>
              <a:t>dividing the body into anterior (front) and posterior (back) parts</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Transverse planes </a:t>
            </a:r>
            <a:endParaRPr/>
          </a:p>
        </p:txBody>
      </p:sp>
      <p:sp>
        <p:nvSpPr>
          <p:cNvPr id="236" name="Google Shape;236;p3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Horizontal planes </a:t>
            </a:r>
            <a:r>
              <a:rPr lang="en-US"/>
              <a:t>passing through the body at right angles to the median and frontal planes, </a:t>
            </a:r>
            <a:r>
              <a:rPr lang="en-US">
                <a:solidFill>
                  <a:srgbClr val="FF0000"/>
                </a:solidFill>
              </a:rPr>
              <a:t>dividing the body into superior (upper) and inferior (lower) parts</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Superior </a:t>
            </a:r>
            <a:endParaRPr/>
          </a:p>
        </p:txBody>
      </p:sp>
      <p:sp>
        <p:nvSpPr>
          <p:cNvPr id="242" name="Google Shape;242;p3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Refers to a </a:t>
            </a:r>
            <a:r>
              <a:rPr lang="en-US">
                <a:solidFill>
                  <a:srgbClr val="FF0000"/>
                </a:solidFill>
              </a:rPr>
              <a:t>structure that is nearer the vertex</a:t>
            </a:r>
            <a:r>
              <a:rPr lang="en-US"/>
              <a:t>, the topmost point of the cranium (skull).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Cranial </a:t>
            </a:r>
            <a:endParaRPr/>
          </a:p>
        </p:txBody>
      </p:sp>
      <p:sp>
        <p:nvSpPr>
          <p:cNvPr id="248" name="Google Shape;248;p3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Relates to the cranium and is a useful directional term, </a:t>
            </a:r>
            <a:r>
              <a:rPr lang="en-US">
                <a:solidFill>
                  <a:srgbClr val="FF0000"/>
                </a:solidFill>
              </a:rPr>
              <a:t>meaning toward the head or cranium</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Inferior </a:t>
            </a:r>
            <a:endParaRPr/>
          </a:p>
        </p:txBody>
      </p:sp>
      <p:sp>
        <p:nvSpPr>
          <p:cNvPr id="254" name="Google Shape;254;p3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Refers to a </a:t>
            </a:r>
            <a:r>
              <a:rPr lang="en-US">
                <a:solidFill>
                  <a:srgbClr val="FF0000"/>
                </a:solidFill>
              </a:rPr>
              <a:t>structure that is situated nearer the sole of the foot</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Caudal (tail) </a:t>
            </a:r>
            <a:endParaRPr/>
          </a:p>
        </p:txBody>
      </p:sp>
      <p:sp>
        <p:nvSpPr>
          <p:cNvPr id="260" name="Google Shape;260;p4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Toward the feet or tail region</a:t>
            </a:r>
            <a:r>
              <a:rPr lang="en-US"/>
              <a:t>, represented in humans by the </a:t>
            </a:r>
            <a:r>
              <a:rPr lang="en-US">
                <a:solidFill>
                  <a:srgbClr val="FF0000"/>
                </a:solidFill>
              </a:rPr>
              <a:t>coccyx (tail bone), </a:t>
            </a:r>
            <a:r>
              <a:rPr lang="en-US"/>
              <a:t>the small bone at the inferior (caudal) end of the vertebral column.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Posterior (dorsal) </a:t>
            </a:r>
            <a:endParaRPr/>
          </a:p>
        </p:txBody>
      </p:sp>
      <p:sp>
        <p:nvSpPr>
          <p:cNvPr id="266" name="Google Shape;266;p4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a:t>
            </a:r>
            <a:r>
              <a:rPr lang="en-US">
                <a:solidFill>
                  <a:srgbClr val="FF0000"/>
                </a:solidFill>
              </a:rPr>
              <a:t>back surface of the body or nearer to the back</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Part 1: Body Systems </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Anterior (ventral) </a:t>
            </a:r>
            <a:endParaRPr/>
          </a:p>
        </p:txBody>
      </p:sp>
      <p:sp>
        <p:nvSpPr>
          <p:cNvPr id="272" name="Google Shape;272;p4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a:t>
            </a:r>
            <a:r>
              <a:rPr lang="en-US">
                <a:solidFill>
                  <a:srgbClr val="FF0000"/>
                </a:solidFill>
              </a:rPr>
              <a:t>front surface </a:t>
            </a:r>
            <a:r>
              <a:rPr lang="en-US"/>
              <a:t>of the body.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Rostral </a:t>
            </a:r>
            <a:endParaRPr/>
          </a:p>
        </p:txBody>
      </p:sp>
      <p:sp>
        <p:nvSpPr>
          <p:cNvPr id="278" name="Google Shape;278;p4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Often used instead of anterior when describing parts of the brain; it means </a:t>
            </a:r>
            <a:r>
              <a:rPr lang="en-US">
                <a:solidFill>
                  <a:srgbClr val="FF0000"/>
                </a:solidFill>
              </a:rPr>
              <a:t>toward the rostrum</a:t>
            </a:r>
            <a:r>
              <a:rPr lang="en-US"/>
              <a:t> (beak); however, </a:t>
            </a:r>
            <a:r>
              <a:rPr lang="en-US">
                <a:solidFill>
                  <a:srgbClr val="FF0000"/>
                </a:solidFill>
              </a:rPr>
              <a:t>in humans it denotes nearer to the anterior part of the head</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Medial</a:t>
            </a:r>
            <a:endParaRPr/>
          </a:p>
        </p:txBody>
      </p:sp>
      <p:sp>
        <p:nvSpPr>
          <p:cNvPr id="284" name="Google Shape;284;p4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Used to indicate that a </a:t>
            </a:r>
            <a:r>
              <a:rPr lang="en-US">
                <a:solidFill>
                  <a:srgbClr val="FF0000"/>
                </a:solidFill>
              </a:rPr>
              <a:t>structure is nearer to the median plane</a:t>
            </a:r>
            <a:r>
              <a:rPr lang="en-US"/>
              <a:t> of the body.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Lateral</a:t>
            </a:r>
            <a:endParaRPr/>
          </a:p>
        </p:txBody>
      </p:sp>
      <p:sp>
        <p:nvSpPr>
          <p:cNvPr id="290" name="Google Shape;290;p4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Stipulates that a </a:t>
            </a:r>
            <a:r>
              <a:rPr lang="en-US">
                <a:solidFill>
                  <a:srgbClr val="FF0000"/>
                </a:solidFill>
              </a:rPr>
              <a:t>structure is farther away from the median plane</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Dorsum </a:t>
            </a:r>
            <a:endParaRPr/>
          </a:p>
        </p:txBody>
      </p:sp>
      <p:sp>
        <p:nvSpPr>
          <p:cNvPr id="296" name="Google Shape;296;p4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Usually refers to the superior aspect of any part that protrudes anteriorly from the body, such as the dorsum of the tongue, nose, penis, or foot. Also used to describe the </a:t>
            </a:r>
            <a:r>
              <a:rPr lang="en-US">
                <a:solidFill>
                  <a:srgbClr val="FF0000"/>
                </a:solidFill>
              </a:rPr>
              <a:t>posterior surface of the hand, opposite the </a:t>
            </a:r>
            <a:r>
              <a:rPr b="1" lang="en-US">
                <a:solidFill>
                  <a:srgbClr val="FF0000"/>
                </a:solidFill>
              </a:rPr>
              <a:t>palm</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Sole</a:t>
            </a:r>
            <a:endParaRPr/>
          </a:p>
        </p:txBody>
      </p:sp>
      <p:sp>
        <p:nvSpPr>
          <p:cNvPr id="302" name="Google Shape;302;p4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a:t>
            </a:r>
            <a:r>
              <a:rPr lang="en-US">
                <a:solidFill>
                  <a:srgbClr val="FF0000"/>
                </a:solidFill>
              </a:rPr>
              <a:t>inferior aspect or bottom of the foot</a:t>
            </a:r>
            <a:r>
              <a:rPr lang="en-US"/>
              <a:t>, opposite the dorsum, much of which is in contact with the ground when standing barefoot.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Plantar surface </a:t>
            </a:r>
            <a:endParaRPr/>
          </a:p>
        </p:txBody>
      </p:sp>
      <p:sp>
        <p:nvSpPr>
          <p:cNvPr id="308" name="Google Shape;308;p4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Sole</a:t>
            </a:r>
            <a:r>
              <a:rPr lang="en-US"/>
              <a:t> of the </a:t>
            </a:r>
            <a:r>
              <a:rPr lang="en-US">
                <a:solidFill>
                  <a:srgbClr val="FF0000"/>
                </a:solidFill>
              </a:rPr>
              <a:t>foot</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Proximal </a:t>
            </a:r>
            <a:endParaRPr/>
          </a:p>
        </p:txBody>
      </p:sp>
      <p:sp>
        <p:nvSpPr>
          <p:cNvPr id="314" name="Google Shape;314;p4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Nearer to the attachment </a:t>
            </a:r>
            <a:r>
              <a:rPr lang="en-US"/>
              <a:t>of a limb.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Distal </a:t>
            </a:r>
            <a:endParaRPr/>
          </a:p>
        </p:txBody>
      </p:sp>
      <p:sp>
        <p:nvSpPr>
          <p:cNvPr id="320" name="Google Shape;320;p5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Further from the attachment </a:t>
            </a:r>
            <a:r>
              <a:rPr lang="en-US"/>
              <a:t>of a limb.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Ipsilateral </a:t>
            </a:r>
            <a:endParaRPr/>
          </a:p>
        </p:txBody>
      </p:sp>
      <p:sp>
        <p:nvSpPr>
          <p:cNvPr id="326" name="Google Shape;326;p5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Something occurring on the </a:t>
            </a:r>
            <a:r>
              <a:rPr lang="en-US">
                <a:solidFill>
                  <a:srgbClr val="FF0000"/>
                </a:solidFill>
              </a:rPr>
              <a:t>same side of the body </a:t>
            </a:r>
            <a:r>
              <a:rPr lang="en-US"/>
              <a:t>as another structure (e.g. right thumb and right great (big) toe)</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Integumentary system (dermatology)</a:t>
            </a:r>
            <a:br>
              <a:rPr lang="en-US"/>
            </a:br>
            <a:endParaRPr sz="2800"/>
          </a:p>
        </p:txBody>
      </p:sp>
      <p:sp>
        <p:nvSpPr>
          <p:cNvPr id="107" name="Google Shape;107;p1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the </a:t>
            </a:r>
            <a:r>
              <a:rPr lang="en-US">
                <a:solidFill>
                  <a:srgbClr val="FF0000"/>
                </a:solidFill>
              </a:rPr>
              <a:t>skin and its appendages</a:t>
            </a:r>
            <a:r>
              <a:rPr lang="en-US"/>
              <a:t>—hair, nails, and sweat glands </a:t>
            </a:r>
            <a:endParaRPr/>
          </a:p>
          <a:p>
            <a:pPr indent="0" lvl="0" marL="0" rtl="0" algn="l">
              <a:lnSpc>
                <a:spcPct val="90000"/>
              </a:lnSpc>
              <a:spcBef>
                <a:spcPts val="1000"/>
              </a:spcBef>
              <a:spcAft>
                <a:spcPts val="0"/>
              </a:spcAft>
              <a:buClr>
                <a:schemeClr val="dk1"/>
              </a:buClr>
              <a:buSzPts val="2400"/>
              <a:buNone/>
            </a:pPr>
            <a:r>
              <a:t/>
            </a:r>
            <a:endParaRPr sz="2400"/>
          </a:p>
        </p:txBody>
      </p:sp>
      <p:pic>
        <p:nvPicPr>
          <p:cNvPr id="108" name="Google Shape;108;p16"/>
          <p:cNvPicPr preferRelativeResize="0"/>
          <p:nvPr/>
        </p:nvPicPr>
        <p:blipFill rotWithShape="1">
          <a:blip r:embed="rId3">
            <a:alphaModFix/>
          </a:blip>
          <a:srcRect b="0" l="0" r="0" t="0"/>
          <a:stretch/>
        </p:blipFill>
        <p:spPr>
          <a:xfrm>
            <a:off x="0" y="2207384"/>
            <a:ext cx="8677275" cy="3933825"/>
          </a:xfrm>
          <a:prstGeom prst="rect">
            <a:avLst/>
          </a:prstGeom>
          <a:noFill/>
          <a:ln>
            <a:noFill/>
          </a:ln>
        </p:spPr>
      </p:pic>
      <p:sp>
        <p:nvSpPr>
          <p:cNvPr id="109" name="Google Shape;109;p16"/>
          <p:cNvSpPr txBox="1"/>
          <p:nvPr/>
        </p:nvSpPr>
        <p:spPr>
          <a:xfrm>
            <a:off x="5336087" y="5981595"/>
            <a:ext cx="214195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highlight>
                  <a:srgbClr val="FFFF00"/>
                </a:highlight>
                <a:latin typeface="Calibri"/>
                <a:ea typeface="Calibri"/>
                <a:cs typeface="Calibri"/>
                <a:sym typeface="Calibri"/>
              </a:rPr>
              <a:t>Taken from FA 2019</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Contralateral </a:t>
            </a:r>
            <a:endParaRPr/>
          </a:p>
        </p:txBody>
      </p:sp>
      <p:sp>
        <p:nvSpPr>
          <p:cNvPr id="332" name="Google Shape;332;p5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Occurring on the opposite side of the body relative to another structure (e.g. right hand is “contralateral” to the left hand)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Memory check: My wrist is what in relation to my elbow? </a:t>
            </a:r>
            <a:endParaRPr sz="2800"/>
          </a:p>
        </p:txBody>
      </p:sp>
      <p:sp>
        <p:nvSpPr>
          <p:cNvPr id="338" name="Google Shape;338;p5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A: Proximal </a:t>
            </a:r>
            <a:endParaRPr/>
          </a:p>
          <a:p>
            <a:pPr indent="0" lvl="0" marL="0" rtl="0" algn="l">
              <a:lnSpc>
                <a:spcPct val="90000"/>
              </a:lnSpc>
              <a:spcBef>
                <a:spcPts val="1000"/>
              </a:spcBef>
              <a:spcAft>
                <a:spcPts val="0"/>
              </a:spcAft>
              <a:buClr>
                <a:schemeClr val="dk1"/>
              </a:buClr>
              <a:buSzPts val="2400"/>
              <a:buNone/>
            </a:pPr>
            <a:r>
              <a:rPr lang="en-US" sz="2400"/>
              <a:t>B: Ipsilateral </a:t>
            </a:r>
            <a:endParaRPr/>
          </a:p>
          <a:p>
            <a:pPr indent="0" lvl="0" marL="0" rtl="0" algn="l">
              <a:lnSpc>
                <a:spcPct val="90000"/>
              </a:lnSpc>
              <a:spcBef>
                <a:spcPts val="1000"/>
              </a:spcBef>
              <a:spcAft>
                <a:spcPts val="0"/>
              </a:spcAft>
              <a:buClr>
                <a:schemeClr val="dk1"/>
              </a:buClr>
              <a:buSzPts val="2400"/>
              <a:buNone/>
            </a:pPr>
            <a:r>
              <a:rPr lang="en-US" sz="2400"/>
              <a:t>C: Contralateral </a:t>
            </a:r>
            <a:endParaRPr/>
          </a:p>
          <a:p>
            <a:pPr indent="0" lvl="0" marL="0" rtl="0" algn="l">
              <a:lnSpc>
                <a:spcPct val="90000"/>
              </a:lnSpc>
              <a:spcBef>
                <a:spcPts val="1000"/>
              </a:spcBef>
              <a:spcAft>
                <a:spcPts val="0"/>
              </a:spcAft>
              <a:buClr>
                <a:schemeClr val="dk1"/>
              </a:buClr>
              <a:buSzPts val="2400"/>
              <a:buNone/>
            </a:pPr>
            <a:r>
              <a:rPr lang="en-US" sz="2400"/>
              <a:t>D: Distal </a:t>
            </a:r>
            <a:endParaRPr/>
          </a:p>
          <a:p>
            <a:pPr indent="0" lvl="0" marL="0" rtl="0" algn="l">
              <a:lnSpc>
                <a:spcPct val="90000"/>
              </a:lnSpc>
              <a:spcBef>
                <a:spcPts val="1000"/>
              </a:spcBef>
              <a:spcAft>
                <a:spcPts val="0"/>
              </a:spcAft>
              <a:buClr>
                <a:schemeClr val="dk1"/>
              </a:buClr>
              <a:buSzPts val="2400"/>
              <a:buNone/>
            </a:pPr>
            <a:r>
              <a:rPr lang="en-US" sz="2400"/>
              <a:t>E: Inferior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Memory check: My wrist is what in relation to my elbow? </a:t>
            </a:r>
            <a:endParaRPr sz="2800"/>
          </a:p>
        </p:txBody>
      </p:sp>
      <p:sp>
        <p:nvSpPr>
          <p:cNvPr id="344" name="Google Shape;344;p5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A: Proximal (the elbow is proximal to the wrist, or closer to the point of attachment, which is the shoulder in this case) </a:t>
            </a:r>
            <a:endParaRPr/>
          </a:p>
          <a:p>
            <a:pPr indent="0" lvl="0" marL="0" rtl="0" algn="l">
              <a:lnSpc>
                <a:spcPct val="90000"/>
              </a:lnSpc>
              <a:spcBef>
                <a:spcPts val="1000"/>
              </a:spcBef>
              <a:spcAft>
                <a:spcPts val="0"/>
              </a:spcAft>
              <a:buClr>
                <a:schemeClr val="dk1"/>
              </a:buClr>
              <a:buSzPts val="2400"/>
              <a:buNone/>
            </a:pPr>
            <a:r>
              <a:rPr lang="en-US" sz="2400"/>
              <a:t>B: Ipsilateral (didn’t specify which side I was talking about, just wrist and elbow in general) </a:t>
            </a:r>
            <a:endParaRPr/>
          </a:p>
          <a:p>
            <a:pPr indent="0" lvl="0" marL="0" rtl="0" algn="l">
              <a:lnSpc>
                <a:spcPct val="90000"/>
              </a:lnSpc>
              <a:spcBef>
                <a:spcPts val="1000"/>
              </a:spcBef>
              <a:spcAft>
                <a:spcPts val="0"/>
              </a:spcAft>
              <a:buClr>
                <a:schemeClr val="dk1"/>
              </a:buClr>
              <a:buSzPts val="2400"/>
              <a:buNone/>
            </a:pPr>
            <a:r>
              <a:rPr lang="en-US" sz="2400"/>
              <a:t>C: Contralateral (didn’t specify which side I was talking about, just wrist and elbow in general) </a:t>
            </a:r>
            <a:endParaRPr/>
          </a:p>
          <a:p>
            <a:pPr indent="0" lvl="0" marL="0" rtl="0" algn="l">
              <a:lnSpc>
                <a:spcPct val="90000"/>
              </a:lnSpc>
              <a:spcBef>
                <a:spcPts val="1000"/>
              </a:spcBef>
              <a:spcAft>
                <a:spcPts val="0"/>
              </a:spcAft>
              <a:buClr>
                <a:schemeClr val="dk1"/>
              </a:buClr>
              <a:buSzPts val="2400"/>
              <a:buNone/>
            </a:pPr>
            <a:r>
              <a:rPr lang="en-US" sz="2400">
                <a:highlight>
                  <a:srgbClr val="FFFF00"/>
                </a:highlight>
              </a:rPr>
              <a:t>D: Distal (the wrist is further away from the point of attachment for the arm; the shoulder)</a:t>
            </a:r>
            <a:endParaRPr/>
          </a:p>
          <a:p>
            <a:pPr indent="0" lvl="0" marL="0" rtl="0" algn="l">
              <a:lnSpc>
                <a:spcPct val="90000"/>
              </a:lnSpc>
              <a:spcBef>
                <a:spcPts val="1000"/>
              </a:spcBef>
              <a:spcAft>
                <a:spcPts val="0"/>
              </a:spcAft>
              <a:buClr>
                <a:schemeClr val="dk1"/>
              </a:buClr>
              <a:buSzPts val="2400"/>
              <a:buNone/>
            </a:pPr>
            <a:r>
              <a:rPr lang="en-US" sz="2400"/>
              <a:t>E: Inferior (although this is a tempting answer, you can move your arm around and make your wrist superior or inferior to your elbow, making distal the most correct answer)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Part 3: Terms of movement </a:t>
            </a:r>
            <a:br>
              <a:rPr lang="en-US"/>
            </a:br>
            <a:endParaRPr sz="2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Flexion</a:t>
            </a:r>
            <a:endParaRPr/>
          </a:p>
        </p:txBody>
      </p:sp>
      <p:sp>
        <p:nvSpPr>
          <p:cNvPr id="355" name="Google Shape;355;p5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Bending or decreasing the angle </a:t>
            </a:r>
            <a:r>
              <a:rPr lang="en-US"/>
              <a:t>between the bones or parts of the body.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Extension</a:t>
            </a:r>
            <a:endParaRPr/>
          </a:p>
        </p:txBody>
      </p:sp>
      <p:sp>
        <p:nvSpPr>
          <p:cNvPr id="361" name="Google Shape;361;p5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Straightening or increasing the angle </a:t>
            </a:r>
            <a:r>
              <a:rPr lang="en-US"/>
              <a:t>between the bones or parts of the body.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Dorsiflexion </a:t>
            </a:r>
            <a:endParaRPr/>
          </a:p>
        </p:txBody>
      </p:sp>
      <p:sp>
        <p:nvSpPr>
          <p:cNvPr id="367" name="Google Shape;367;p5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Flexion at the ankle joint</a:t>
            </a:r>
            <a:r>
              <a:rPr lang="en-US"/>
              <a:t>, occurs when walking uphill or lifting the front of the foot and toes off the ground.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Plantarflexion </a:t>
            </a:r>
            <a:endParaRPr/>
          </a:p>
        </p:txBody>
      </p:sp>
      <p:sp>
        <p:nvSpPr>
          <p:cNvPr id="373" name="Google Shape;373;p5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Bends the </a:t>
            </a:r>
            <a:r>
              <a:rPr lang="en-US">
                <a:solidFill>
                  <a:srgbClr val="FF0000"/>
                </a:solidFill>
              </a:rPr>
              <a:t>foot and toes toward the ground</a:t>
            </a:r>
            <a:r>
              <a:rPr lang="en-US"/>
              <a:t>, as when standing on your toes. </a:t>
            </a:r>
            <a:endParaRPr/>
          </a:p>
          <a:p>
            <a:pPr indent="0" lvl="1" marL="457200" rtl="0" algn="l">
              <a:lnSpc>
                <a:spcPct val="90000"/>
              </a:lnSpc>
              <a:spcBef>
                <a:spcPts val="500"/>
              </a:spcBef>
              <a:spcAft>
                <a:spcPts val="0"/>
              </a:spcAft>
              <a:buClr>
                <a:schemeClr val="dk1"/>
              </a:buClr>
              <a:buSzPts val="2400"/>
              <a:buNone/>
            </a:pPr>
            <a:r>
              <a:rPr lang="en-US"/>
              <a:t>(Think of pressing down on a gas pedal)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Abduction </a:t>
            </a:r>
            <a:endParaRPr/>
          </a:p>
        </p:txBody>
      </p:sp>
      <p:sp>
        <p:nvSpPr>
          <p:cNvPr id="379" name="Google Shape;379;p6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Moving </a:t>
            </a:r>
            <a:r>
              <a:rPr lang="en-US">
                <a:solidFill>
                  <a:srgbClr val="FF0000"/>
                </a:solidFill>
              </a:rPr>
              <a:t>away from the median </a:t>
            </a:r>
            <a:r>
              <a:rPr lang="en-US"/>
              <a:t>plane.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Adduction </a:t>
            </a:r>
            <a:endParaRPr/>
          </a:p>
        </p:txBody>
      </p:sp>
      <p:sp>
        <p:nvSpPr>
          <p:cNvPr id="385" name="Google Shape;385;p6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Moving </a:t>
            </a:r>
            <a:r>
              <a:rPr lang="en-US">
                <a:solidFill>
                  <a:srgbClr val="FF0000"/>
                </a:solidFill>
              </a:rPr>
              <a:t>toward the median </a:t>
            </a:r>
            <a:r>
              <a:rPr lang="en-US"/>
              <a:t>plane.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Skeletal system (osteology)</a:t>
            </a:r>
            <a:br>
              <a:rPr lang="en-US" sz="3959"/>
            </a:br>
            <a:br>
              <a:rPr lang="en-US" sz="3959"/>
            </a:br>
            <a:endParaRPr sz="2520"/>
          </a:p>
        </p:txBody>
      </p:sp>
      <p:sp>
        <p:nvSpPr>
          <p:cNvPr id="115" name="Google Shape;115;p1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a:t>
            </a:r>
            <a:r>
              <a:rPr lang="en-US">
                <a:solidFill>
                  <a:srgbClr val="FF0000"/>
                </a:solidFill>
              </a:rPr>
              <a:t>bones and cartilage</a:t>
            </a:r>
            <a:r>
              <a:rPr lang="en-US"/>
              <a:t>; provides our basic shape and support for the body and is what the muscular system acts on to produce movement. Also protects vital organs such as the heart, lungs, and pelvic organs.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Circumduction </a:t>
            </a:r>
            <a:br>
              <a:rPr lang="en-US" sz="3959"/>
            </a:br>
            <a:br>
              <a:rPr lang="en-US" sz="3959"/>
            </a:br>
            <a:endParaRPr sz="2520"/>
          </a:p>
        </p:txBody>
      </p:sp>
      <p:sp>
        <p:nvSpPr>
          <p:cNvPr id="391" name="Google Shape;391;p6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Circular movement </a:t>
            </a:r>
            <a:r>
              <a:rPr lang="en-US"/>
              <a:t>that involves sequential flexion, abduction, extension, and adduction in such a way that the distal end of the part moves in a circle.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Rotation </a:t>
            </a:r>
            <a:endParaRPr/>
          </a:p>
        </p:txBody>
      </p:sp>
      <p:sp>
        <p:nvSpPr>
          <p:cNvPr id="397" name="Google Shape;397;p6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Turning or revolving a part of the body around its longitudinal axis</a:t>
            </a:r>
            <a:r>
              <a:rPr lang="en-US"/>
              <a:t>, such as turning one’s head to face sideways.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Medial rotation (internal rotation) </a:t>
            </a:r>
            <a:endParaRPr/>
          </a:p>
        </p:txBody>
      </p:sp>
      <p:sp>
        <p:nvSpPr>
          <p:cNvPr id="403" name="Google Shape;403;p6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Brings the </a:t>
            </a:r>
            <a:r>
              <a:rPr lang="en-US">
                <a:solidFill>
                  <a:srgbClr val="FF0000"/>
                </a:solidFill>
              </a:rPr>
              <a:t>anterior surface of a limb closer to the median</a:t>
            </a:r>
            <a:r>
              <a:rPr lang="en-US"/>
              <a:t> plane.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Lateral rotation (external rotation) </a:t>
            </a:r>
            <a:endParaRPr/>
          </a:p>
        </p:txBody>
      </p:sp>
      <p:sp>
        <p:nvSpPr>
          <p:cNvPr id="409" name="Google Shape;409;p6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Takes the </a:t>
            </a:r>
            <a:r>
              <a:rPr lang="en-US">
                <a:solidFill>
                  <a:srgbClr val="FF0000"/>
                </a:solidFill>
              </a:rPr>
              <a:t>anterior surface away from the median </a:t>
            </a:r>
            <a:r>
              <a:rPr lang="en-US"/>
              <a:t>plane.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Pronation </a:t>
            </a:r>
            <a:br>
              <a:rPr lang="en-US" sz="3959"/>
            </a:br>
            <a:br>
              <a:rPr lang="en-US" sz="3959"/>
            </a:br>
            <a:endParaRPr sz="2520"/>
          </a:p>
        </p:txBody>
      </p:sp>
      <p:sp>
        <p:nvSpPr>
          <p:cNvPr id="415" name="Google Shape;415;p6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Rotates the </a:t>
            </a:r>
            <a:r>
              <a:rPr lang="en-US">
                <a:solidFill>
                  <a:srgbClr val="FF0000"/>
                </a:solidFill>
              </a:rPr>
              <a:t>radius medially so that the palm of the hand faces posteriorly</a:t>
            </a:r>
            <a:r>
              <a:rPr lang="en-US"/>
              <a:t>, and its dorsum faces anteriorly.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Supination </a:t>
            </a:r>
            <a:endParaRPr/>
          </a:p>
        </p:txBody>
      </p:sp>
      <p:sp>
        <p:nvSpPr>
          <p:cNvPr id="421" name="Google Shape;421;p6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Rotates the </a:t>
            </a:r>
            <a:r>
              <a:rPr lang="en-US">
                <a:solidFill>
                  <a:srgbClr val="FF0000"/>
                </a:solidFill>
              </a:rPr>
              <a:t>radius laterally and uncrossing it from the ulna, returning the pronated forearm to the anatomical position</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Eversion </a:t>
            </a:r>
            <a:endParaRPr/>
          </a:p>
        </p:txBody>
      </p:sp>
      <p:sp>
        <p:nvSpPr>
          <p:cNvPr id="427" name="Google Shape;427;p6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Moves the </a:t>
            </a:r>
            <a:r>
              <a:rPr lang="en-US">
                <a:solidFill>
                  <a:srgbClr val="FF0000"/>
                </a:solidFill>
              </a:rPr>
              <a:t>sole of the foot away from the median plane</a:t>
            </a:r>
            <a:r>
              <a:rPr lang="en-US"/>
              <a:t>, turning the sole laterally.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Inversion</a:t>
            </a:r>
            <a:endParaRPr/>
          </a:p>
        </p:txBody>
      </p:sp>
      <p:sp>
        <p:nvSpPr>
          <p:cNvPr id="433" name="Google Shape;433;p6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Moves the </a:t>
            </a:r>
            <a:r>
              <a:rPr lang="en-US">
                <a:solidFill>
                  <a:srgbClr val="FF0000"/>
                </a:solidFill>
              </a:rPr>
              <a:t>sole of the foot toward the median plane</a:t>
            </a:r>
            <a:r>
              <a:rPr lang="en-US"/>
              <a:t>, facing the sole medially.</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Opposition</a:t>
            </a:r>
            <a:endParaRPr/>
          </a:p>
        </p:txBody>
      </p:sp>
      <p:sp>
        <p:nvSpPr>
          <p:cNvPr id="439" name="Google Shape;439;p7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Movement by which the </a:t>
            </a:r>
            <a:r>
              <a:rPr lang="en-US">
                <a:solidFill>
                  <a:srgbClr val="FF0000"/>
                </a:solidFill>
              </a:rPr>
              <a:t>pad of the 1</a:t>
            </a:r>
            <a:r>
              <a:rPr baseline="30000" lang="en-US">
                <a:solidFill>
                  <a:srgbClr val="FF0000"/>
                </a:solidFill>
              </a:rPr>
              <a:t>st</a:t>
            </a:r>
            <a:r>
              <a:rPr lang="en-US">
                <a:solidFill>
                  <a:srgbClr val="FF0000"/>
                </a:solidFill>
              </a:rPr>
              <a:t> digit (thumb) is brought to another digit pad</a:t>
            </a:r>
            <a:r>
              <a:rPr lang="en-US"/>
              <a:t>. This movement is used to pinch, button a shirt, and lift a teacup by the handle.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Protrusion </a:t>
            </a:r>
            <a:endParaRPr/>
          </a:p>
        </p:txBody>
      </p:sp>
      <p:sp>
        <p:nvSpPr>
          <p:cNvPr id="445" name="Google Shape;445;p7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Movement anteriorly as in </a:t>
            </a:r>
            <a:r>
              <a:rPr lang="en-US">
                <a:solidFill>
                  <a:srgbClr val="FF0000"/>
                </a:solidFill>
              </a:rPr>
              <a:t>protruding the mandible </a:t>
            </a:r>
            <a:r>
              <a:rPr lang="en-US"/>
              <a:t>(chin), lips, or tongue.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Articular system (arthrology)</a:t>
            </a:r>
            <a:br>
              <a:rPr lang="en-US"/>
            </a:br>
            <a:endParaRPr sz="2800"/>
          </a:p>
        </p:txBody>
      </p:sp>
      <p:sp>
        <p:nvSpPr>
          <p:cNvPr id="121" name="Google Shape;121;p1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a:t>
            </a:r>
            <a:r>
              <a:rPr lang="en-US">
                <a:solidFill>
                  <a:srgbClr val="FF0000"/>
                </a:solidFill>
              </a:rPr>
              <a:t>joints and their associated ligaments</a:t>
            </a:r>
            <a:r>
              <a:rPr lang="en-US"/>
              <a:t>, connecting the bony parts of the skeletal system and providing the sites at which movements occur. </a:t>
            </a:r>
            <a:endParaRPr/>
          </a:p>
        </p:txBody>
      </p:sp>
      <p:pic>
        <p:nvPicPr>
          <p:cNvPr id="122" name="Google Shape;122;p18"/>
          <p:cNvPicPr preferRelativeResize="0"/>
          <p:nvPr/>
        </p:nvPicPr>
        <p:blipFill rotWithShape="1">
          <a:blip r:embed="rId3">
            <a:alphaModFix/>
          </a:blip>
          <a:srcRect b="0" l="0" r="0" t="0"/>
          <a:stretch/>
        </p:blipFill>
        <p:spPr>
          <a:xfrm>
            <a:off x="283727" y="2645340"/>
            <a:ext cx="3457575" cy="3771900"/>
          </a:xfrm>
          <a:prstGeom prst="rect">
            <a:avLst/>
          </a:prstGeom>
          <a:noFill/>
          <a:ln>
            <a:noFill/>
          </a:ln>
        </p:spPr>
      </p:pic>
      <p:sp>
        <p:nvSpPr>
          <p:cNvPr id="123" name="Google Shape;123;p18"/>
          <p:cNvSpPr txBox="1"/>
          <p:nvPr/>
        </p:nvSpPr>
        <p:spPr>
          <a:xfrm>
            <a:off x="1599351" y="6452953"/>
            <a:ext cx="214195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highlight>
                  <a:srgbClr val="FFFF00"/>
                </a:highlight>
                <a:latin typeface="Calibri"/>
                <a:ea typeface="Calibri"/>
                <a:cs typeface="Calibri"/>
                <a:sym typeface="Calibri"/>
              </a:rPr>
              <a:t>Taken from FA 2019</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Protraction </a:t>
            </a:r>
            <a:endParaRPr/>
          </a:p>
        </p:txBody>
      </p:sp>
      <p:sp>
        <p:nvSpPr>
          <p:cNvPr id="451" name="Google Shape;451;p7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Anterolateral movement of the scapula </a:t>
            </a:r>
            <a:r>
              <a:rPr lang="en-US"/>
              <a:t>on the thoracic wall.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Retraction</a:t>
            </a:r>
            <a:endParaRPr/>
          </a:p>
        </p:txBody>
      </p:sp>
      <p:sp>
        <p:nvSpPr>
          <p:cNvPr id="457" name="Google Shape;457;p7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Posteromedial movement of the scapula </a:t>
            </a:r>
            <a:r>
              <a:rPr lang="en-US"/>
              <a:t>on the thoracic wall.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Elevation </a:t>
            </a:r>
            <a:endParaRPr/>
          </a:p>
        </p:txBody>
      </p:sp>
      <p:sp>
        <p:nvSpPr>
          <p:cNvPr id="463" name="Google Shape;463;p7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Raises or </a:t>
            </a:r>
            <a:r>
              <a:rPr lang="en-US">
                <a:solidFill>
                  <a:srgbClr val="FF0000"/>
                </a:solidFill>
              </a:rPr>
              <a:t>moves a part superiorly</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Depression</a:t>
            </a:r>
            <a:endParaRPr sz="2800"/>
          </a:p>
        </p:txBody>
      </p:sp>
      <p:sp>
        <p:nvSpPr>
          <p:cNvPr id="469" name="Google Shape;469;p7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Lowers or </a:t>
            </a:r>
            <a:r>
              <a:rPr lang="en-US">
                <a:solidFill>
                  <a:srgbClr val="FF0000"/>
                </a:solidFill>
              </a:rPr>
              <a:t>moves a part inferiorly</a:t>
            </a:r>
            <a:r>
              <a:rPr lang="en-US"/>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Memory check: When you shrug your shoulders, which pair of motions do you use? </a:t>
            </a:r>
            <a:endParaRPr sz="2800"/>
          </a:p>
        </p:txBody>
      </p:sp>
      <p:sp>
        <p:nvSpPr>
          <p:cNvPr id="475" name="Google Shape;475;p7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A: Flexion and extension </a:t>
            </a:r>
            <a:endParaRPr/>
          </a:p>
          <a:p>
            <a:pPr indent="0" lvl="0" marL="0" rtl="0" algn="l">
              <a:lnSpc>
                <a:spcPct val="90000"/>
              </a:lnSpc>
              <a:spcBef>
                <a:spcPts val="1000"/>
              </a:spcBef>
              <a:spcAft>
                <a:spcPts val="0"/>
              </a:spcAft>
              <a:buClr>
                <a:schemeClr val="dk1"/>
              </a:buClr>
              <a:buSzPts val="2400"/>
              <a:buNone/>
            </a:pPr>
            <a:r>
              <a:rPr lang="en-US" sz="2400"/>
              <a:t>B: Internal and external rotation </a:t>
            </a:r>
            <a:endParaRPr/>
          </a:p>
          <a:p>
            <a:pPr indent="0" lvl="0" marL="0" rtl="0" algn="l">
              <a:lnSpc>
                <a:spcPct val="90000"/>
              </a:lnSpc>
              <a:spcBef>
                <a:spcPts val="1000"/>
              </a:spcBef>
              <a:spcAft>
                <a:spcPts val="0"/>
              </a:spcAft>
              <a:buClr>
                <a:schemeClr val="dk1"/>
              </a:buClr>
              <a:buSzPts val="2400"/>
              <a:buNone/>
            </a:pPr>
            <a:r>
              <a:rPr lang="en-US" sz="2400"/>
              <a:t>C: Inversion and eversion </a:t>
            </a:r>
            <a:endParaRPr/>
          </a:p>
          <a:p>
            <a:pPr indent="0" lvl="0" marL="0" rtl="0" algn="l">
              <a:lnSpc>
                <a:spcPct val="90000"/>
              </a:lnSpc>
              <a:spcBef>
                <a:spcPts val="1000"/>
              </a:spcBef>
              <a:spcAft>
                <a:spcPts val="0"/>
              </a:spcAft>
              <a:buClr>
                <a:schemeClr val="dk1"/>
              </a:buClr>
              <a:buSzPts val="2400"/>
              <a:buNone/>
            </a:pPr>
            <a:r>
              <a:rPr lang="en-US" sz="2400"/>
              <a:t>D: Supination and pronation </a:t>
            </a:r>
            <a:endParaRPr/>
          </a:p>
          <a:p>
            <a:pPr indent="0" lvl="0" marL="0" rtl="0" algn="l">
              <a:lnSpc>
                <a:spcPct val="90000"/>
              </a:lnSpc>
              <a:spcBef>
                <a:spcPts val="1000"/>
              </a:spcBef>
              <a:spcAft>
                <a:spcPts val="0"/>
              </a:spcAft>
              <a:buClr>
                <a:schemeClr val="dk1"/>
              </a:buClr>
              <a:buSzPts val="2400"/>
              <a:buNone/>
            </a:pPr>
            <a:r>
              <a:rPr lang="en-US" sz="2400"/>
              <a:t>E: Elevation and depression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Memory check: When you shrug your shoulders, which pair of motions do you use? </a:t>
            </a:r>
            <a:endParaRPr sz="2800"/>
          </a:p>
        </p:txBody>
      </p:sp>
      <p:sp>
        <p:nvSpPr>
          <p:cNvPr id="481" name="Google Shape;481;p7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A: Flexion and extension (mainly at the knee and elbow, but can occur in the shoulder and hips as well) </a:t>
            </a:r>
            <a:endParaRPr/>
          </a:p>
          <a:p>
            <a:pPr indent="0" lvl="0" marL="0" rtl="0" algn="l">
              <a:lnSpc>
                <a:spcPct val="90000"/>
              </a:lnSpc>
              <a:spcBef>
                <a:spcPts val="1000"/>
              </a:spcBef>
              <a:spcAft>
                <a:spcPts val="0"/>
              </a:spcAft>
              <a:buClr>
                <a:schemeClr val="dk1"/>
              </a:buClr>
              <a:buSzPts val="2400"/>
              <a:buNone/>
            </a:pPr>
            <a:r>
              <a:rPr lang="en-US" sz="2400"/>
              <a:t>B: Internal and external rotation (rotator cuff muscles help out with these motions) </a:t>
            </a:r>
            <a:endParaRPr/>
          </a:p>
          <a:p>
            <a:pPr indent="0" lvl="0" marL="0" rtl="0" algn="l">
              <a:lnSpc>
                <a:spcPct val="90000"/>
              </a:lnSpc>
              <a:spcBef>
                <a:spcPts val="1000"/>
              </a:spcBef>
              <a:spcAft>
                <a:spcPts val="0"/>
              </a:spcAft>
              <a:buClr>
                <a:schemeClr val="dk1"/>
              </a:buClr>
              <a:buSzPts val="2400"/>
              <a:buNone/>
            </a:pPr>
            <a:r>
              <a:rPr lang="en-US" sz="2400"/>
              <a:t>C: Inversion and eversion (done at the ankle, inversion injuries are very common) </a:t>
            </a:r>
            <a:endParaRPr/>
          </a:p>
          <a:p>
            <a:pPr indent="0" lvl="0" marL="0" rtl="0" algn="l">
              <a:lnSpc>
                <a:spcPct val="90000"/>
              </a:lnSpc>
              <a:spcBef>
                <a:spcPts val="1000"/>
              </a:spcBef>
              <a:spcAft>
                <a:spcPts val="0"/>
              </a:spcAft>
              <a:buClr>
                <a:schemeClr val="dk1"/>
              </a:buClr>
              <a:buSzPts val="2400"/>
              <a:buNone/>
            </a:pPr>
            <a:r>
              <a:rPr lang="en-US" sz="2400"/>
              <a:t>D: Supination and pronation (done with the radius bone, flipping your hands over and back) </a:t>
            </a:r>
            <a:endParaRPr/>
          </a:p>
          <a:p>
            <a:pPr indent="0" lvl="0" marL="0" rtl="0" algn="l">
              <a:lnSpc>
                <a:spcPct val="90000"/>
              </a:lnSpc>
              <a:spcBef>
                <a:spcPts val="1000"/>
              </a:spcBef>
              <a:spcAft>
                <a:spcPts val="0"/>
              </a:spcAft>
              <a:buClr>
                <a:schemeClr val="dk1"/>
              </a:buClr>
              <a:buSzPts val="2400"/>
              <a:buNone/>
            </a:pPr>
            <a:r>
              <a:rPr lang="en-US" sz="2400">
                <a:highlight>
                  <a:srgbClr val="FFFF00"/>
                </a:highlight>
              </a:rPr>
              <a:t>E: Elevation and depression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Part 4: Classification of bones, bone markings </a:t>
            </a:r>
            <a:br>
              <a:rPr lang="en-US"/>
            </a:br>
            <a:endParaRPr sz="28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Bone</a:t>
            </a:r>
            <a:br>
              <a:rPr lang="en-US" sz="3959"/>
            </a:br>
            <a:br>
              <a:rPr lang="en-US" sz="3959"/>
            </a:br>
            <a:endParaRPr sz="2520"/>
          </a:p>
        </p:txBody>
      </p:sp>
      <p:sp>
        <p:nvSpPr>
          <p:cNvPr id="492" name="Google Shape;492;p7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Living tissue</a:t>
            </a:r>
            <a:r>
              <a:rPr lang="en-US"/>
              <a:t>, high specialized, </a:t>
            </a:r>
            <a:r>
              <a:rPr lang="en-US">
                <a:solidFill>
                  <a:srgbClr val="FF0000"/>
                </a:solidFill>
              </a:rPr>
              <a:t>hard form of connective tissue </a:t>
            </a:r>
            <a:r>
              <a:rPr lang="en-US"/>
              <a:t>that makes up most of the skeleton.</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Long bones </a:t>
            </a:r>
            <a:endParaRPr/>
          </a:p>
        </p:txBody>
      </p:sp>
      <p:sp>
        <p:nvSpPr>
          <p:cNvPr id="498" name="Google Shape;498;p8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Tubular (e.g. humerus in the arm)</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Short bones </a:t>
            </a:r>
            <a:endParaRPr/>
          </a:p>
        </p:txBody>
      </p:sp>
      <p:sp>
        <p:nvSpPr>
          <p:cNvPr id="504" name="Google Shape;504;p8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Cuboidal and are found only in the tarsus (ankle) and carpus (wrist)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Muscular system (myology) </a:t>
            </a:r>
            <a:br>
              <a:rPr lang="en-US" sz="3959"/>
            </a:br>
            <a:br>
              <a:rPr lang="en-US" sz="3959"/>
            </a:br>
            <a:endParaRPr sz="2520"/>
          </a:p>
        </p:txBody>
      </p:sp>
      <p:sp>
        <p:nvSpPr>
          <p:cNvPr id="129" name="Google Shape;129;p1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a:t>
            </a:r>
            <a:r>
              <a:rPr lang="en-US">
                <a:solidFill>
                  <a:srgbClr val="FF0000"/>
                </a:solidFill>
              </a:rPr>
              <a:t>skeletal muscles </a:t>
            </a:r>
            <a:r>
              <a:rPr lang="en-US"/>
              <a:t>that act (contract) to move or position parts of the body, or </a:t>
            </a:r>
            <a:r>
              <a:rPr lang="en-US">
                <a:solidFill>
                  <a:srgbClr val="FF0000"/>
                </a:solidFill>
              </a:rPr>
              <a:t>smooth and cardiac muscle </a:t>
            </a:r>
            <a:r>
              <a:rPr lang="en-US"/>
              <a:t>that propels, expels, or controls the flow of fluids and contained substance.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Flat bones </a:t>
            </a:r>
            <a:endParaRPr/>
          </a:p>
        </p:txBody>
      </p:sp>
      <p:sp>
        <p:nvSpPr>
          <p:cNvPr id="510" name="Google Shape;510;p8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Usually serve protective functions (e.g. parts of the cranium protect the brain)</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8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Irregular bones</a:t>
            </a:r>
            <a:endParaRPr/>
          </a:p>
        </p:txBody>
      </p:sp>
      <p:sp>
        <p:nvSpPr>
          <p:cNvPr id="516" name="Google Shape;516;p8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Various shapes other than long, short, or flat (bones of the face)</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Sesamoid bones</a:t>
            </a:r>
            <a:endParaRPr/>
          </a:p>
        </p:txBody>
      </p:sp>
      <p:sp>
        <p:nvSpPr>
          <p:cNvPr id="522" name="Google Shape;522;p8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Develop in certain tendons </a:t>
            </a:r>
            <a:r>
              <a:rPr lang="en-US"/>
              <a:t>and are found </a:t>
            </a:r>
            <a:r>
              <a:rPr lang="en-US">
                <a:solidFill>
                  <a:srgbClr val="FF0000"/>
                </a:solidFill>
              </a:rPr>
              <a:t>where tendons cross the ends of long bones in the limbs</a:t>
            </a:r>
            <a:r>
              <a:rPr lang="en-US"/>
              <a:t>; they protect the tendons form excessive wear and often change the angle of the tendons as they pass to their attachments.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Capitulum </a:t>
            </a:r>
            <a:endParaRPr/>
          </a:p>
        </p:txBody>
      </p:sp>
      <p:sp>
        <p:nvSpPr>
          <p:cNvPr id="528" name="Google Shape;528;p8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Small, round, articular head (e.g. capitulum of the humerus)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Condyle </a:t>
            </a:r>
            <a:endParaRPr/>
          </a:p>
        </p:txBody>
      </p:sp>
      <p:sp>
        <p:nvSpPr>
          <p:cNvPr id="534" name="Google Shape;534;p8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Rounded, knuckle-like articular area, often occurring in pairs (e.g. the lateral and medial femoral condyles)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Crest</a:t>
            </a:r>
            <a:endParaRPr/>
          </a:p>
        </p:txBody>
      </p:sp>
      <p:sp>
        <p:nvSpPr>
          <p:cNvPr id="541" name="Google Shape;541;p8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Ridge of bone (e.g. </a:t>
            </a:r>
            <a:r>
              <a:rPr lang="en-US">
                <a:solidFill>
                  <a:srgbClr val="FF0000"/>
                </a:solidFill>
              </a:rPr>
              <a:t>iliac crest </a:t>
            </a:r>
            <a:r>
              <a:rPr lang="en-US"/>
              <a:t>🡪 you must know where this is as a DO student) </a:t>
            </a:r>
            <a:endParaRPr/>
          </a:p>
          <a:p>
            <a:pPr indent="0" lvl="0" marL="0" rtl="0" algn="l">
              <a:lnSpc>
                <a:spcPct val="90000"/>
              </a:lnSpc>
              <a:spcBef>
                <a:spcPts val="1000"/>
              </a:spcBef>
              <a:spcAft>
                <a:spcPts val="0"/>
              </a:spcAft>
              <a:buClr>
                <a:schemeClr val="dk1"/>
              </a:buClr>
              <a:buSzPts val="2400"/>
              <a:buNone/>
            </a:pPr>
            <a:r>
              <a:t/>
            </a:r>
            <a:endParaRPr sz="2400"/>
          </a:p>
        </p:txBody>
      </p:sp>
      <p:pic>
        <p:nvPicPr>
          <p:cNvPr id="542" name="Google Shape;542;p87"/>
          <p:cNvPicPr preferRelativeResize="0"/>
          <p:nvPr/>
        </p:nvPicPr>
        <p:blipFill rotWithShape="1">
          <a:blip r:embed="rId3">
            <a:alphaModFix/>
          </a:blip>
          <a:srcRect b="0" l="0" r="0" t="0"/>
          <a:stretch/>
        </p:blipFill>
        <p:spPr>
          <a:xfrm>
            <a:off x="275257" y="2329840"/>
            <a:ext cx="5820743" cy="408837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Epicondyle</a:t>
            </a:r>
            <a:endParaRPr/>
          </a:p>
        </p:txBody>
      </p:sp>
      <p:sp>
        <p:nvSpPr>
          <p:cNvPr id="548" name="Google Shape;548;p8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Eminence superior or adjacent to a condyle (e.g. lateral epicondyle of the humerus)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Facet</a:t>
            </a:r>
            <a:endParaRPr/>
          </a:p>
        </p:txBody>
      </p:sp>
      <p:sp>
        <p:nvSpPr>
          <p:cNvPr id="554" name="Google Shape;554;p8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Smooth flat area, usually covered with cartilage, where a bone articulates with another bone (e.g. superior costal facet on the body of a vertebra for articulation with a rib)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9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Foramen </a:t>
            </a:r>
            <a:endParaRPr/>
          </a:p>
        </p:txBody>
      </p:sp>
      <p:sp>
        <p:nvSpPr>
          <p:cNvPr id="560" name="Google Shape;560;p9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Passage through a bone (e.g. obturator foramen)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9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Fossa</a:t>
            </a:r>
            <a:endParaRPr/>
          </a:p>
        </p:txBody>
      </p:sp>
      <p:sp>
        <p:nvSpPr>
          <p:cNvPr id="566" name="Google Shape;566;p9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Hollow or depressed area (e.g. infraspinous fossa of the scapula)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Nervous system (neurology) </a:t>
            </a:r>
            <a:endParaRPr/>
          </a:p>
        </p:txBody>
      </p:sp>
      <p:sp>
        <p:nvSpPr>
          <p:cNvPr id="135" name="Google Shape;135;p2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the </a:t>
            </a:r>
            <a:r>
              <a:rPr lang="en-US">
                <a:solidFill>
                  <a:srgbClr val="FF0000"/>
                </a:solidFill>
              </a:rPr>
              <a:t>central nervous system </a:t>
            </a:r>
            <a:r>
              <a:rPr lang="en-US"/>
              <a:t>(brain and spinal cord) and the </a:t>
            </a:r>
            <a:r>
              <a:rPr lang="en-US">
                <a:solidFill>
                  <a:srgbClr val="FF0000"/>
                </a:solidFill>
              </a:rPr>
              <a:t>peripheral nervous system</a:t>
            </a:r>
            <a:r>
              <a:rPr lang="en-US"/>
              <a:t> (nerves and ganglia, together with their motor and sensory endings). Controls and coordinates the functions of the organ systems, enabling the body’s responses to and activities within its environment.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9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Groove</a:t>
            </a:r>
            <a:endParaRPr/>
          </a:p>
        </p:txBody>
      </p:sp>
      <p:sp>
        <p:nvSpPr>
          <p:cNvPr id="572" name="Google Shape;572;p9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Elongated depression or furrow (e.g. radial groove of the humerus)</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9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Head</a:t>
            </a:r>
            <a:endParaRPr/>
          </a:p>
        </p:txBody>
      </p:sp>
      <p:sp>
        <p:nvSpPr>
          <p:cNvPr id="578" name="Google Shape;578;p9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Large, round articular end (e.g. head of the humerus)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9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Line</a:t>
            </a:r>
            <a:endParaRPr/>
          </a:p>
        </p:txBody>
      </p:sp>
      <p:sp>
        <p:nvSpPr>
          <p:cNvPr id="584" name="Google Shape;584;p94"/>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Linear elevation (e.g. soleal line of the tibia)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9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Malleolus</a:t>
            </a:r>
            <a:endParaRPr/>
          </a:p>
        </p:txBody>
      </p:sp>
      <p:sp>
        <p:nvSpPr>
          <p:cNvPr id="590" name="Google Shape;590;p9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Rounded process (e.g. lateral malleolus of the fibula)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9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Notch </a:t>
            </a:r>
            <a:endParaRPr/>
          </a:p>
        </p:txBody>
      </p:sp>
      <p:sp>
        <p:nvSpPr>
          <p:cNvPr id="596" name="Google Shape;596;p9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Indentation at the edge of a bone (e.g. greater sciatic notch)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Protuberance </a:t>
            </a:r>
            <a:endParaRPr/>
          </a:p>
        </p:txBody>
      </p:sp>
      <p:sp>
        <p:nvSpPr>
          <p:cNvPr id="602" name="Google Shape;602;p9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Projection of bone (e.g. external occipital protuberance)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9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Spine </a:t>
            </a:r>
            <a:endParaRPr/>
          </a:p>
        </p:txBody>
      </p:sp>
      <p:sp>
        <p:nvSpPr>
          <p:cNvPr id="608" name="Google Shape;608;p9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Thorn-like process (e.g. the spine of the scapula)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9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Spinous process</a:t>
            </a:r>
            <a:endParaRPr/>
          </a:p>
        </p:txBody>
      </p:sp>
      <p:sp>
        <p:nvSpPr>
          <p:cNvPr id="615" name="Google Shape;615;p9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Projecting spine-like part (e.g. spinous process of a vertebra) </a:t>
            </a:r>
            <a:endParaRPr/>
          </a:p>
          <a:p>
            <a:pPr indent="0" lvl="0" marL="0" rtl="0" algn="l">
              <a:lnSpc>
                <a:spcPct val="90000"/>
              </a:lnSpc>
              <a:spcBef>
                <a:spcPts val="1000"/>
              </a:spcBef>
              <a:spcAft>
                <a:spcPts val="0"/>
              </a:spcAft>
              <a:buClr>
                <a:schemeClr val="dk1"/>
              </a:buClr>
              <a:buSzPts val="2400"/>
              <a:buNone/>
            </a:pPr>
            <a:r>
              <a:t/>
            </a:r>
            <a:endParaRPr sz="2400"/>
          </a:p>
        </p:txBody>
      </p:sp>
      <p:pic>
        <p:nvPicPr>
          <p:cNvPr id="616" name="Google Shape;616;p99"/>
          <p:cNvPicPr preferRelativeResize="0"/>
          <p:nvPr/>
        </p:nvPicPr>
        <p:blipFill rotWithShape="1">
          <a:blip r:embed="rId3">
            <a:alphaModFix/>
          </a:blip>
          <a:srcRect b="0" l="0" r="0" t="0"/>
          <a:stretch/>
        </p:blipFill>
        <p:spPr>
          <a:xfrm>
            <a:off x="302908" y="2279737"/>
            <a:ext cx="7434044" cy="4418426"/>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0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Trochanter </a:t>
            </a:r>
            <a:endParaRPr/>
          </a:p>
        </p:txBody>
      </p:sp>
      <p:sp>
        <p:nvSpPr>
          <p:cNvPr id="622" name="Google Shape;622;p10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Large blunt elevation (e.g. greater trochanter of the femur)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0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Trochlea </a:t>
            </a:r>
            <a:endParaRPr/>
          </a:p>
        </p:txBody>
      </p:sp>
      <p:sp>
        <p:nvSpPr>
          <p:cNvPr id="628" name="Google Shape;628;p10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Spool-like articular process or process that acts as a pulley (e.g. trochlea of the humerus)</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n-US" sz="3959"/>
              <a:t>Circulatory system (angiology) </a:t>
            </a:r>
            <a:br>
              <a:rPr lang="en-US" sz="3959"/>
            </a:br>
            <a:br>
              <a:rPr lang="en-US" sz="3959"/>
            </a:br>
            <a:endParaRPr sz="2520"/>
          </a:p>
        </p:txBody>
      </p:sp>
      <p:sp>
        <p:nvSpPr>
          <p:cNvPr id="141" name="Google Shape;141;p2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Consists of the </a:t>
            </a:r>
            <a:r>
              <a:rPr lang="en-US">
                <a:solidFill>
                  <a:srgbClr val="FF0000"/>
                </a:solidFill>
              </a:rPr>
              <a:t>cardiovascular and lymphatic systems</a:t>
            </a:r>
            <a:r>
              <a:rPr lang="en-US"/>
              <a:t>, which function in parallel to transport the body’s fluids.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02"/>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Tubercle </a:t>
            </a:r>
            <a:endParaRPr/>
          </a:p>
        </p:txBody>
      </p:sp>
      <p:sp>
        <p:nvSpPr>
          <p:cNvPr id="634" name="Google Shape;634;p102"/>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Small raised eminence (e.g. greater tubercle of the humerus)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103"/>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Tuberosity </a:t>
            </a:r>
            <a:endParaRPr/>
          </a:p>
        </p:txBody>
      </p:sp>
      <p:sp>
        <p:nvSpPr>
          <p:cNvPr id="640" name="Google Shape;640;p103"/>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Large rounded elevation (e.g. ischial tuberosity)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04"/>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Part 5: Types of muscle/muscles</a:t>
            </a:r>
            <a:br>
              <a:rPr lang="en-US"/>
            </a:br>
            <a:endParaRPr sz="28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05"/>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Skeletal striated muscle </a:t>
            </a:r>
            <a:endParaRPr/>
          </a:p>
        </p:txBody>
      </p:sp>
      <p:sp>
        <p:nvSpPr>
          <p:cNvPr id="651" name="Google Shape;651;p105"/>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Voluntary somatic muscle </a:t>
            </a:r>
            <a:r>
              <a:rPr lang="en-US"/>
              <a:t>that makes up the gross skeletal muscles that compose the muscular system, moving or stabilizing bones and other structures (e.g. the eyeballs)</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06"/>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Cardiac striated muscle </a:t>
            </a:r>
            <a:endParaRPr/>
          </a:p>
        </p:txBody>
      </p:sp>
      <p:sp>
        <p:nvSpPr>
          <p:cNvPr id="657" name="Google Shape;657;p106"/>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Involuntary visceral muscle </a:t>
            </a:r>
            <a:r>
              <a:rPr lang="en-US"/>
              <a:t>that forms most of the walls of the heart and adjacent parts of the great vessels, such as the aorta, and pumps blood.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7"/>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Smooth muscle (unstriated muscle) </a:t>
            </a:r>
            <a:endParaRPr/>
          </a:p>
        </p:txBody>
      </p:sp>
      <p:sp>
        <p:nvSpPr>
          <p:cNvPr id="663" name="Google Shape;663;p107"/>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Involuntary visceral muscle </a:t>
            </a:r>
            <a:r>
              <a:rPr lang="en-US"/>
              <a:t>that forms part of the walls of most vessels and hollow organs (viscera), moving substances through them by coordinated sequential contractions (pulsations or peristaltic contractions).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08"/>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Flat muscles </a:t>
            </a:r>
            <a:endParaRPr/>
          </a:p>
        </p:txBody>
      </p:sp>
      <p:sp>
        <p:nvSpPr>
          <p:cNvPr id="669" name="Google Shape;669;p108"/>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Have </a:t>
            </a:r>
            <a:r>
              <a:rPr lang="en-US">
                <a:solidFill>
                  <a:srgbClr val="FF0000"/>
                </a:solidFill>
              </a:rPr>
              <a:t>parallel fibers </a:t>
            </a:r>
            <a:r>
              <a:rPr lang="en-US"/>
              <a:t>often with an aponeurosis (e.g. external oblique, sartorius)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09"/>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Pennate muscles </a:t>
            </a:r>
            <a:endParaRPr/>
          </a:p>
        </p:txBody>
      </p:sp>
      <p:sp>
        <p:nvSpPr>
          <p:cNvPr id="675" name="Google Shape;675;p109"/>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Feather-like in the arrangement of their fascicles</a:t>
            </a:r>
            <a:r>
              <a:rPr lang="en-US"/>
              <a:t>, and may be unipennate (extensor digitorum longus), bipennate (rectus femoris), or multipennate (deltoid)</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10"/>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Fusiform muscles</a:t>
            </a:r>
            <a:endParaRPr/>
          </a:p>
        </p:txBody>
      </p:sp>
      <p:sp>
        <p:nvSpPr>
          <p:cNvPr id="681" name="Google Shape;681;p110"/>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Spindle shaped with a round, thick belly (or bellies) and tapered ends (e.g. biceps brachii)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11"/>
          <p:cNvSpPr txBox="1"/>
          <p:nvPr>
            <p:ph type="title"/>
          </p:nvPr>
        </p:nvSpPr>
        <p:spPr>
          <a:xfrm>
            <a:off x="0" y="0"/>
            <a:ext cx="12192000" cy="14905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Convergent muscles </a:t>
            </a:r>
            <a:endParaRPr/>
          </a:p>
        </p:txBody>
      </p:sp>
      <p:sp>
        <p:nvSpPr>
          <p:cNvPr id="687" name="Google Shape;687;p111"/>
          <p:cNvSpPr txBox="1"/>
          <p:nvPr>
            <p:ph idx="1" type="body"/>
          </p:nvPr>
        </p:nvSpPr>
        <p:spPr>
          <a:xfrm>
            <a:off x="0" y="1490596"/>
            <a:ext cx="12192000" cy="53674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Arise from a broad area and converge to form a single tendon (e.g. pectoralis major)</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